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60" r:id="rId4"/>
    <p:sldId id="261" r:id="rId5"/>
    <p:sldId id="259" r:id="rId6"/>
    <p:sldId id="281" r:id="rId7"/>
    <p:sldId id="282" r:id="rId8"/>
    <p:sldId id="266" r:id="rId9"/>
    <p:sldId id="265" r:id="rId10"/>
    <p:sldId id="264" r:id="rId11"/>
    <p:sldId id="262" r:id="rId12"/>
    <p:sldId id="263" r:id="rId13"/>
    <p:sldId id="280" r:id="rId14"/>
    <p:sldId id="284"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85" d="100"/>
          <a:sy n="85" d="100"/>
        </p:scale>
        <p:origin x="62" y="259"/>
      </p:cViewPr>
      <p:guideLst/>
    </p:cSldViewPr>
  </p:slideViewPr>
  <p:notesTextViewPr>
    <p:cViewPr>
      <p:scale>
        <a:sx n="1" d="1"/>
        <a:sy n="1" d="1"/>
      </p:scale>
      <p:origin x="0" y="0"/>
    </p:cViewPr>
  </p:notesTextViewPr>
  <p:notesViewPr>
    <p:cSldViewPr snapToGrid="0">
      <p:cViewPr varScale="1">
        <p:scale>
          <a:sx n="71" d="100"/>
          <a:sy n="71" d="100"/>
        </p:scale>
        <p:origin x="2453"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1D015-0B83-4CFF-BA57-1E708CBD8AA3}" type="datetimeFigureOut">
              <a:rPr lang="en-US" smtClean="0"/>
              <a:t>21-Nov-18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AF5C3F-B676-4221-A095-FC1DF9745C5B}" type="slidenum">
              <a:rPr lang="en-US" smtClean="0"/>
              <a:t>‹#›</a:t>
            </a:fld>
            <a:endParaRPr lang="en-US"/>
          </a:p>
        </p:txBody>
      </p:sp>
    </p:spTree>
    <p:extLst>
      <p:ext uri="{BB962C8B-B14F-4D97-AF65-F5344CB8AC3E}">
        <p14:creationId xmlns:p14="http://schemas.microsoft.com/office/powerpoint/2010/main" val="2612132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AF5C3F-B676-4221-A095-FC1DF9745C5B}" type="slidenum">
              <a:rPr lang="en-US" smtClean="0"/>
              <a:t>1</a:t>
            </a:fld>
            <a:endParaRPr lang="en-US"/>
          </a:p>
        </p:txBody>
      </p:sp>
    </p:spTree>
    <p:extLst>
      <p:ext uri="{BB962C8B-B14F-4D97-AF65-F5344CB8AC3E}">
        <p14:creationId xmlns:p14="http://schemas.microsoft.com/office/powerpoint/2010/main" val="3816984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077331"/>
          </a:xfrm>
        </p:spPr>
        <p:txBody>
          <a:bodyPr/>
          <a:lstStyle/>
          <a:p>
            <a:pPr marL="228600" indent="-228600">
              <a:buAutoNum type="arabicPeriod"/>
            </a:pPr>
            <a:r>
              <a:rPr lang="en-US" dirty="0"/>
              <a:t>When making a referral, we need the following information:  Some work capacity  that’s medically endorsed; Clear functional abilities and restrictions; a job goal.</a:t>
            </a:r>
          </a:p>
          <a:p>
            <a:pPr marL="228600" indent="-228600">
              <a:buAutoNum type="arabicPeriod"/>
            </a:pPr>
            <a:r>
              <a:rPr lang="en-US" dirty="0"/>
              <a:t>An initial meeting is undertaken with the IW to explain the process and clarify the referral information.  A vocational assessment or Vocational Counselling may be undertaken at this time to agree upon a suitable job goal.  We obtain consent, consider social barriers such as location, transport, learning difficulties, communication </a:t>
            </a:r>
            <a:r>
              <a:rPr lang="en-US" dirty="0" err="1"/>
              <a:t>styles,etc</a:t>
            </a:r>
            <a:r>
              <a:rPr lang="en-US" dirty="0"/>
              <a:t>.  Often an updated resume is required, as potential employers often require them.</a:t>
            </a:r>
          </a:p>
          <a:p>
            <a:pPr marL="228600" indent="-228600">
              <a:buAutoNum type="arabicPeriod"/>
            </a:pPr>
            <a:r>
              <a:rPr lang="en-US" dirty="0"/>
              <a:t>Reverse marketing is commenced.  This involves internet research followed by cold calling; using existing employer relationships, investigating advertised jobs, and using the worker’s and the pre-injury employer’s networks.  Different authorities have different incentive programs, and we develop fact sheets for each.  This part of the process is usually performed by specialised Employment Placement Consultants (Rehab Counsellors or Cert IV qualified in Emp Services).  Difficult to find the right fit in the market.</a:t>
            </a:r>
          </a:p>
          <a:p>
            <a:pPr marL="228600" indent="-228600">
              <a:buAutoNum type="arabicPeriod"/>
            </a:pPr>
            <a:r>
              <a:rPr lang="en-US" dirty="0"/>
              <a:t>When a green light is achieved – found a potential Host Employer, a workplace meeting is arranged.  At this meeting a Host Employment agreement is developed, a worksite assessment is performed and a SDP is developed (same as RTW SE).</a:t>
            </a:r>
          </a:p>
          <a:p>
            <a:pPr marL="228600" indent="-228600">
              <a:buAutoNum type="arabicPeriod" startAt="6"/>
            </a:pPr>
            <a:r>
              <a:rPr lang="en-US" dirty="0"/>
              <a:t>Monitoring of host placements are more important than SDP’s with same employer, because of the increased risk for problems.  </a:t>
            </a:r>
          </a:p>
          <a:p>
            <a:pPr marL="228600" indent="-228600">
              <a:buAutoNum type="arabicPeriod" startAt="6"/>
            </a:pPr>
            <a:r>
              <a:rPr lang="en-US" dirty="0"/>
              <a:t>If job placement is not successful from the WT, then ongoing job search support may be required during of after the WT.  This service is a further topic for discussion another day.</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9FAF5C3F-B676-4221-A095-FC1DF9745C5B}" type="slidenum">
              <a:rPr lang="en-US" smtClean="0"/>
              <a:t>10</a:t>
            </a:fld>
            <a:endParaRPr lang="en-US"/>
          </a:p>
        </p:txBody>
      </p:sp>
    </p:spTree>
    <p:extLst>
      <p:ext uri="{BB962C8B-B14F-4D97-AF65-F5344CB8AC3E}">
        <p14:creationId xmlns:p14="http://schemas.microsoft.com/office/powerpoint/2010/main" val="36574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AF5C3F-B676-4221-A095-FC1DF9745C5B}" type="slidenum">
              <a:rPr lang="en-US" smtClean="0"/>
              <a:t>11</a:t>
            </a:fld>
            <a:endParaRPr lang="en-US"/>
          </a:p>
        </p:txBody>
      </p:sp>
    </p:spTree>
    <p:extLst>
      <p:ext uri="{BB962C8B-B14F-4D97-AF65-F5344CB8AC3E}">
        <p14:creationId xmlns:p14="http://schemas.microsoft.com/office/powerpoint/2010/main" val="3914578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AF5C3F-B676-4221-A095-FC1DF9745C5B}" type="slidenum">
              <a:rPr lang="en-US" smtClean="0"/>
              <a:t>12</a:t>
            </a:fld>
            <a:endParaRPr lang="en-US"/>
          </a:p>
        </p:txBody>
      </p:sp>
    </p:spTree>
    <p:extLst>
      <p:ext uri="{BB962C8B-B14F-4D97-AF65-F5344CB8AC3E}">
        <p14:creationId xmlns:p14="http://schemas.microsoft.com/office/powerpoint/2010/main" val="387244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Arial" charset="0"/>
              <a:ea typeface="Arial" charset="0"/>
              <a:cs typeface="Arial" charset="0"/>
            </a:endParaRPr>
          </a:p>
          <a:p>
            <a:r>
              <a:rPr lang="en-US" dirty="0">
                <a:latin typeface="Arial" charset="0"/>
                <a:cs typeface="Arial" charset="0"/>
              </a:rPr>
              <a:t>There is no data available across the wider Occ Rehab community, so I’ve used the stats from my company for the last financial year.  </a:t>
            </a:r>
          </a:p>
          <a:p>
            <a:r>
              <a:rPr lang="en-US" dirty="0">
                <a:latin typeface="Arial" charset="0"/>
                <a:cs typeface="Arial" charset="0"/>
              </a:rPr>
              <a:t>In the last financial year, in 111 closed cases where the goal was RTW NE, we placed 68% into new jobs.  These results do not include the cases where a Claims Management outcome was achieved (such as completing a WT and demonstrating capacity for work).  If these were included, the overall results would be much higher.</a:t>
            </a:r>
          </a:p>
          <a:p>
            <a:r>
              <a:rPr lang="en-US" dirty="0">
                <a:latin typeface="Arial" charset="0"/>
                <a:cs typeface="Arial" charset="0"/>
              </a:rPr>
              <a:t>It’s interesting to see the excellent RTW rates for DVA and Comcare – these are systems where the compensation benefits can only be ceased when a worker actually returns to paid work – therefore there is a greater investment in real RTW outcomes. IN WorkCover QLD and IP / Life insurance, there are claims management mechanisms that enable a claim to be closed before the rehabilitation process has completed or resulted in a RTW outcome.  Therefore the goals of the referral are different.</a:t>
            </a:r>
          </a:p>
          <a:p>
            <a:r>
              <a:rPr lang="en-US" dirty="0">
                <a:latin typeface="Arial" charset="0"/>
                <a:cs typeface="Arial" charset="0"/>
              </a:rPr>
              <a:t>The duration and cost of rehab is generally much greater with DVA and Comcare. Anecdotally, the rehab spend on these cases would be on average around $10 000 per case, compared with a $2 – 3 K spend in Workers Comp and IP / Life insurance.</a:t>
            </a:r>
          </a:p>
          <a:p>
            <a:endParaRPr lang="en-AU" dirty="0"/>
          </a:p>
        </p:txBody>
      </p:sp>
      <p:sp>
        <p:nvSpPr>
          <p:cNvPr id="4" name="Date Placeholder 3"/>
          <p:cNvSpPr>
            <a:spLocks noGrp="1"/>
          </p:cNvSpPr>
          <p:nvPr>
            <p:ph type="dt" idx="10"/>
          </p:nvPr>
        </p:nvSpPr>
        <p:spPr/>
        <p:txBody>
          <a:bodyPr/>
          <a:lstStyle/>
          <a:p>
            <a:fld id="{304AC66B-F096-9F43-B232-FAD091015FB4}" type="datetime1">
              <a:rPr lang="en-AU" smtClean="0"/>
              <a:t>21/11/2018</a:t>
            </a:fld>
            <a:endParaRPr lang="en-US" dirty="0"/>
          </a:p>
        </p:txBody>
      </p:sp>
      <p:sp>
        <p:nvSpPr>
          <p:cNvPr id="5" name="Slide Number Placeholder 4"/>
          <p:cNvSpPr>
            <a:spLocks noGrp="1"/>
          </p:cNvSpPr>
          <p:nvPr>
            <p:ph type="sldNum" sz="quarter" idx="11"/>
          </p:nvPr>
        </p:nvSpPr>
        <p:spPr/>
        <p:txBody>
          <a:bodyPr/>
          <a:lstStyle/>
          <a:p>
            <a:fld id="{21052E82-A8D7-3E47-A8A3-8485105F2973}" type="slidenum">
              <a:rPr lang="en-US" smtClean="0"/>
              <a:pPr/>
              <a:t>13</a:t>
            </a:fld>
            <a:endParaRPr lang="en-US" dirty="0"/>
          </a:p>
        </p:txBody>
      </p:sp>
    </p:spTree>
    <p:extLst>
      <p:ext uri="{BB962C8B-B14F-4D97-AF65-F5344CB8AC3E}">
        <p14:creationId xmlns:p14="http://schemas.microsoft.com/office/powerpoint/2010/main" val="1092937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AF5C3F-B676-4221-A095-FC1DF9745C5B}" type="slidenum">
              <a:rPr lang="en-US" smtClean="0"/>
              <a:t>14</a:t>
            </a:fld>
            <a:endParaRPr lang="en-US"/>
          </a:p>
        </p:txBody>
      </p:sp>
    </p:spTree>
    <p:extLst>
      <p:ext uri="{BB962C8B-B14F-4D97-AF65-F5344CB8AC3E}">
        <p14:creationId xmlns:p14="http://schemas.microsoft.com/office/powerpoint/2010/main" val="736579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When making a referral, we need the following information:  Some work capacity  that’s medically endorsed; Clear functional abilities and restrictions; a job goal.</a:t>
            </a:r>
          </a:p>
          <a:p>
            <a:pPr marL="228600" indent="-228600">
              <a:buAutoNum type="arabicPeriod"/>
            </a:pPr>
            <a:r>
              <a:rPr lang="en-US" dirty="0"/>
              <a:t>An initial meeting is undertaken with the IW to explain the process and clarify the referral information.  A vocational assessment or Vocational Counselling may be undertaken at this time to agree upon a suitable job goal.  We obtain consent, consider social barriers such as location, transport, learning difficulties, communication </a:t>
            </a:r>
            <a:r>
              <a:rPr lang="en-US" dirty="0" err="1"/>
              <a:t>styles,etc</a:t>
            </a:r>
            <a:r>
              <a:rPr lang="en-US" dirty="0"/>
              <a:t>.  Often an updated resume is required, as potential employers often require them.</a:t>
            </a:r>
          </a:p>
          <a:p>
            <a:pPr marL="228600" indent="-228600">
              <a:buAutoNum type="arabicPeriod"/>
            </a:pPr>
            <a:r>
              <a:rPr lang="en-US" dirty="0"/>
              <a:t>Reverse marketing is commenced.  This involves internet research followed by cold calling; using existing employer relationships, investigating advertised jobs, and using the worker’s and the pre-injury employer’s networks.  Different authorities have different incentive programs, and we develop fact sheets for each.</a:t>
            </a:r>
          </a:p>
          <a:p>
            <a:pPr marL="228600" indent="-228600">
              <a:buAutoNum type="arabicPeriod"/>
            </a:pPr>
            <a:r>
              <a:rPr lang="en-US" dirty="0"/>
              <a:t>When a green light is achieved – found a potential Host Employer, a workplace meeting is arranged.  At this meeting a Host Employment agreement is developed, a worksite assessment is performed and a SDP is developed (same as RTW SE).</a:t>
            </a:r>
          </a:p>
          <a:p>
            <a:pPr marL="228600" indent="-228600">
              <a:buAutoNum type="arabicPeriod" startAt="6"/>
            </a:pPr>
            <a:r>
              <a:rPr lang="en-US" dirty="0"/>
              <a:t>Monitoring of host placements are more important than SDP’s with same employer, because of the increased risk for problems.  </a:t>
            </a:r>
          </a:p>
          <a:p>
            <a:pPr marL="228600" indent="-228600">
              <a:buAutoNum type="arabicPeriod" startAt="6"/>
            </a:pPr>
            <a:r>
              <a:rPr lang="en-US" dirty="0"/>
              <a:t>If job placement is not successful from the WT, then ongoing job search support may be requires during of after the WT.</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9FAF5C3F-B676-4221-A095-FC1DF9745C5B}" type="slidenum">
              <a:rPr lang="en-US" smtClean="0"/>
              <a:t>15</a:t>
            </a:fld>
            <a:endParaRPr lang="en-US"/>
          </a:p>
        </p:txBody>
      </p:sp>
    </p:spTree>
    <p:extLst>
      <p:ext uri="{BB962C8B-B14F-4D97-AF65-F5344CB8AC3E}">
        <p14:creationId xmlns:p14="http://schemas.microsoft.com/office/powerpoint/2010/main" val="157480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to questions and discussion throughout my presentation.</a:t>
            </a:r>
          </a:p>
        </p:txBody>
      </p:sp>
      <p:sp>
        <p:nvSpPr>
          <p:cNvPr id="4" name="Slide Number Placeholder 3"/>
          <p:cNvSpPr>
            <a:spLocks noGrp="1"/>
          </p:cNvSpPr>
          <p:nvPr>
            <p:ph type="sldNum" sz="quarter" idx="5"/>
          </p:nvPr>
        </p:nvSpPr>
        <p:spPr/>
        <p:txBody>
          <a:bodyPr/>
          <a:lstStyle/>
          <a:p>
            <a:fld id="{9FAF5C3F-B676-4221-A095-FC1DF9745C5B}" type="slidenum">
              <a:rPr lang="en-US" smtClean="0"/>
              <a:t>2</a:t>
            </a:fld>
            <a:endParaRPr lang="en-US"/>
          </a:p>
        </p:txBody>
      </p:sp>
    </p:spTree>
    <p:extLst>
      <p:ext uri="{BB962C8B-B14F-4D97-AF65-F5344CB8AC3E}">
        <p14:creationId xmlns:p14="http://schemas.microsoft.com/office/powerpoint/2010/main" val="592331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period – varies.  WCQLD usually 4 weeks.  Others usually 12 weeks.  </a:t>
            </a:r>
          </a:p>
          <a:p>
            <a:r>
              <a:rPr lang="en-US" dirty="0"/>
              <a:t>Regardless, must be time limited.</a:t>
            </a:r>
          </a:p>
          <a:p>
            <a:endParaRPr lang="en-US" dirty="0"/>
          </a:p>
          <a:p>
            <a:r>
              <a:rPr lang="en-US" dirty="0"/>
              <a:t>I use the term Host Employment and Work Trial to mean the same thing.  QLD seems to be the only state that uses the terminology “Host Employment”.</a:t>
            </a:r>
          </a:p>
        </p:txBody>
      </p:sp>
      <p:sp>
        <p:nvSpPr>
          <p:cNvPr id="4" name="Slide Number Placeholder 3"/>
          <p:cNvSpPr>
            <a:spLocks noGrp="1"/>
          </p:cNvSpPr>
          <p:nvPr>
            <p:ph type="sldNum" sz="quarter" idx="5"/>
          </p:nvPr>
        </p:nvSpPr>
        <p:spPr/>
        <p:txBody>
          <a:bodyPr/>
          <a:lstStyle/>
          <a:p>
            <a:fld id="{9FAF5C3F-B676-4221-A095-FC1DF9745C5B}" type="slidenum">
              <a:rPr lang="en-US" smtClean="0"/>
              <a:t>3</a:t>
            </a:fld>
            <a:endParaRPr lang="en-US"/>
          </a:p>
        </p:txBody>
      </p:sp>
    </p:spTree>
    <p:extLst>
      <p:ext uri="{BB962C8B-B14F-4D97-AF65-F5344CB8AC3E}">
        <p14:creationId xmlns:p14="http://schemas.microsoft.com/office/powerpoint/2010/main" val="3136536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I get some idea by way of show of hands, who has used Host Employment for work hardening / Same Employer Goal?</a:t>
            </a:r>
          </a:p>
          <a:p>
            <a:endParaRPr lang="en-US" dirty="0"/>
          </a:p>
          <a:p>
            <a:r>
              <a:rPr lang="en-US" dirty="0"/>
              <a:t>Sometimes we complete a WT with a host with only a work hardening focus – in the same employer goal.  </a:t>
            </a:r>
          </a:p>
          <a:p>
            <a:r>
              <a:rPr lang="en-US" dirty="0"/>
              <a:t>In my experience,  it’s rare that the worker then returns to employment with the pre-injury employer.  </a:t>
            </a:r>
          </a:p>
          <a:p>
            <a:endParaRPr lang="en-US" dirty="0"/>
          </a:p>
          <a:p>
            <a:r>
              <a:rPr lang="en-US" dirty="0"/>
              <a:t>Basically, in most circumstances if a worker can’t commit to suitable duties, then the likelihood of a successful RTW is limited.  </a:t>
            </a:r>
          </a:p>
          <a:p>
            <a:endParaRPr lang="en-US" dirty="0"/>
          </a:p>
          <a:p>
            <a:r>
              <a:rPr lang="en-US" dirty="0"/>
              <a:t>Can I get a show of hands, who has used Host Employment for a New Employer goal?</a:t>
            </a:r>
          </a:p>
          <a:p>
            <a:endParaRPr lang="en-US" dirty="0"/>
          </a:p>
          <a:p>
            <a:r>
              <a:rPr lang="en-US" dirty="0"/>
              <a:t>Discussion??</a:t>
            </a:r>
          </a:p>
        </p:txBody>
      </p:sp>
      <p:sp>
        <p:nvSpPr>
          <p:cNvPr id="4" name="Slide Number Placeholder 3"/>
          <p:cNvSpPr>
            <a:spLocks noGrp="1"/>
          </p:cNvSpPr>
          <p:nvPr>
            <p:ph type="sldNum" sz="quarter" idx="5"/>
          </p:nvPr>
        </p:nvSpPr>
        <p:spPr/>
        <p:txBody>
          <a:bodyPr/>
          <a:lstStyle/>
          <a:p>
            <a:fld id="{9FAF5C3F-B676-4221-A095-FC1DF9745C5B}" type="slidenum">
              <a:rPr lang="en-US" smtClean="0"/>
              <a:t>4</a:t>
            </a:fld>
            <a:endParaRPr lang="en-US"/>
          </a:p>
        </p:txBody>
      </p:sp>
    </p:spTree>
    <p:extLst>
      <p:ext uri="{BB962C8B-B14F-4D97-AF65-F5344CB8AC3E}">
        <p14:creationId xmlns:p14="http://schemas.microsoft.com/office/powerpoint/2010/main" val="3713876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AF5C3F-B676-4221-A095-FC1DF9745C5B}" type="slidenum">
              <a:rPr lang="en-US" smtClean="0"/>
              <a:t>5</a:t>
            </a:fld>
            <a:endParaRPr lang="en-US"/>
          </a:p>
        </p:txBody>
      </p:sp>
    </p:spTree>
    <p:extLst>
      <p:ext uri="{BB962C8B-B14F-4D97-AF65-F5344CB8AC3E}">
        <p14:creationId xmlns:p14="http://schemas.microsoft.com/office/powerpoint/2010/main" val="22419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AF5C3F-B676-4221-A095-FC1DF9745C5B}" type="slidenum">
              <a:rPr lang="en-US" smtClean="0"/>
              <a:t>6</a:t>
            </a:fld>
            <a:endParaRPr lang="en-US"/>
          </a:p>
        </p:txBody>
      </p:sp>
    </p:spTree>
    <p:extLst>
      <p:ext uri="{BB962C8B-B14F-4D97-AF65-F5344CB8AC3E}">
        <p14:creationId xmlns:p14="http://schemas.microsoft.com/office/powerpoint/2010/main" val="1240807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Rehab Providers, of course we promote the social benefits of RTW.  We are health professionals and come from a background of caring.  However, we also understand the associated Claims Management benefits of rehabilitation activities.  It’s best to be up front with your rehab provider about the purpose of your referral in the context of your claim so that we can work in partnership with you to target the outcome you’re seeking.</a:t>
            </a:r>
          </a:p>
        </p:txBody>
      </p:sp>
      <p:sp>
        <p:nvSpPr>
          <p:cNvPr id="4" name="Slide Number Placeholder 3"/>
          <p:cNvSpPr>
            <a:spLocks noGrp="1"/>
          </p:cNvSpPr>
          <p:nvPr>
            <p:ph type="sldNum" sz="quarter" idx="5"/>
          </p:nvPr>
        </p:nvSpPr>
        <p:spPr/>
        <p:txBody>
          <a:bodyPr/>
          <a:lstStyle/>
          <a:p>
            <a:fld id="{9FAF5C3F-B676-4221-A095-FC1DF9745C5B}" type="slidenum">
              <a:rPr lang="en-US" smtClean="0"/>
              <a:t>7</a:t>
            </a:fld>
            <a:endParaRPr lang="en-US"/>
          </a:p>
        </p:txBody>
      </p:sp>
    </p:spTree>
    <p:extLst>
      <p:ext uri="{BB962C8B-B14F-4D97-AF65-F5344CB8AC3E}">
        <p14:creationId xmlns:p14="http://schemas.microsoft.com/office/powerpoint/2010/main" val="2952049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different agencies all offer slightly different processes, paperwork, timeframes, payment structures for the worker, and timeframes, however the general process is the same for everyone.</a:t>
            </a:r>
          </a:p>
          <a:p>
            <a:r>
              <a:rPr lang="en-US" dirty="0"/>
              <a:t>Despite all of these competing agencies, our experience is that employers find Work Trials to be worth the investment of their time in training someone.</a:t>
            </a:r>
          </a:p>
        </p:txBody>
      </p:sp>
      <p:sp>
        <p:nvSpPr>
          <p:cNvPr id="4" name="Slide Number Placeholder 3"/>
          <p:cNvSpPr>
            <a:spLocks noGrp="1"/>
          </p:cNvSpPr>
          <p:nvPr>
            <p:ph type="sldNum" sz="quarter" idx="5"/>
          </p:nvPr>
        </p:nvSpPr>
        <p:spPr/>
        <p:txBody>
          <a:bodyPr/>
          <a:lstStyle/>
          <a:p>
            <a:fld id="{9FAF5C3F-B676-4221-A095-FC1DF9745C5B}" type="slidenum">
              <a:rPr lang="en-US" smtClean="0"/>
              <a:t>8</a:t>
            </a:fld>
            <a:endParaRPr lang="en-US"/>
          </a:p>
        </p:txBody>
      </p:sp>
    </p:spTree>
    <p:extLst>
      <p:ext uri="{BB962C8B-B14F-4D97-AF65-F5344CB8AC3E}">
        <p14:creationId xmlns:p14="http://schemas.microsoft.com/office/powerpoint/2010/main" val="4288216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131831"/>
          </a:xfrm>
        </p:spPr>
        <p:txBody>
          <a:bodyPr/>
          <a:lstStyle/>
          <a:p>
            <a:r>
              <a:rPr lang="en-US" dirty="0"/>
              <a:t>In an ideal situation, where we are aiming to achieve a real RTW outcome, the process is usually part of a comprehensive rehab program which takes into account the IW’s transferable skills, experience, education, current function and LMR (</a:t>
            </a:r>
            <a:r>
              <a:rPr lang="en-US" dirty="0" err="1"/>
              <a:t>ie</a:t>
            </a:r>
            <a:r>
              <a:rPr lang="en-US" dirty="0"/>
              <a:t>.  Voc Assessment).  There are usually clear functional abilities and restrictions, and a medically approved work capacity.  Through this counselling process, a clear job goal is identified and agreed upon with the IW.  This improves their motivation and commitment, and is more likely to lead to a successful outcome. </a:t>
            </a:r>
          </a:p>
          <a:p>
            <a:endParaRPr lang="en-US" dirty="0"/>
          </a:p>
          <a:p>
            <a:r>
              <a:rPr lang="en-US" dirty="0"/>
              <a:t>Different Insurance systems have different financial drivers. In some systems, we have seen a move towards using  Host Employment more for Claims Management purposes, and with this there has developed a tendency to cut corners or “tick the boxes”, and a robust process often isn’t completed.  I see this is the thin edge of the wedge.  IN the Claims Management approach, Host Employment is something that’s done “to” the worker, rather than “with” the worker.</a:t>
            </a:r>
          </a:p>
          <a:p>
            <a:endParaRPr lang="en-US" dirty="0"/>
          </a:p>
          <a:p>
            <a:r>
              <a:rPr lang="en-US" dirty="0"/>
              <a:t>The main difference is the amount of communication undertaken with the IW to gain their buy-in.  IW motivation and commitment is really important to the success of this process, so consider Host Employment as one tool in the process, and decide judiciously when it is and isn’t appropriate to be used.</a:t>
            </a:r>
          </a:p>
          <a:p>
            <a:endParaRPr lang="en-US" dirty="0"/>
          </a:p>
          <a:p>
            <a:r>
              <a:rPr lang="en-US" dirty="0"/>
              <a:t>Of course, if you invest in the RTW outcome approach, you also get the Claims management benefits.</a:t>
            </a:r>
          </a:p>
        </p:txBody>
      </p:sp>
      <p:sp>
        <p:nvSpPr>
          <p:cNvPr id="4" name="Slide Number Placeholder 3"/>
          <p:cNvSpPr>
            <a:spLocks noGrp="1"/>
          </p:cNvSpPr>
          <p:nvPr>
            <p:ph type="sldNum" sz="quarter" idx="5"/>
          </p:nvPr>
        </p:nvSpPr>
        <p:spPr/>
        <p:txBody>
          <a:bodyPr/>
          <a:lstStyle/>
          <a:p>
            <a:fld id="{9FAF5C3F-B676-4221-A095-FC1DF9745C5B}" type="slidenum">
              <a:rPr lang="en-US" smtClean="0"/>
              <a:t>9</a:t>
            </a:fld>
            <a:endParaRPr lang="en-US"/>
          </a:p>
        </p:txBody>
      </p:sp>
    </p:spTree>
    <p:extLst>
      <p:ext uri="{BB962C8B-B14F-4D97-AF65-F5344CB8AC3E}">
        <p14:creationId xmlns:p14="http://schemas.microsoft.com/office/powerpoint/2010/main" val="879939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FAAA-AC92-4ECB-A442-EE08CCD8CBBC}"/>
              </a:ext>
            </a:extLst>
          </p:cNvPr>
          <p:cNvSpPr>
            <a:spLocks noGrp="1"/>
          </p:cNvSpPr>
          <p:nvPr>
            <p:ph type="ctrTitle"/>
          </p:nvPr>
        </p:nvSpPr>
        <p:spPr>
          <a:xfrm>
            <a:off x="1524000" y="2336529"/>
            <a:ext cx="9144000" cy="1277938"/>
          </a:xfrm>
        </p:spPr>
        <p:txBody>
          <a:bodyPr anchor="b"/>
          <a:lstStyle>
            <a:lvl1pPr algn="ctr">
              <a:defRPr sz="6000"/>
            </a:lvl1pPr>
          </a:lstStyle>
          <a:p>
            <a:r>
              <a:rPr lang="en-US" dirty="0"/>
              <a:t>Click to edit Master title style</a:t>
            </a:r>
            <a:endParaRPr lang="en-AU" dirty="0"/>
          </a:p>
        </p:txBody>
      </p:sp>
      <p:sp>
        <p:nvSpPr>
          <p:cNvPr id="3" name="Subtitle 2">
            <a:extLst>
              <a:ext uri="{FF2B5EF4-FFF2-40B4-BE49-F238E27FC236}">
                <a16:creationId xmlns:a16="http://schemas.microsoft.com/office/drawing/2014/main" id="{35571A7C-9C57-4814-93EC-D32A895FB5C8}"/>
              </a:ext>
            </a:extLst>
          </p:cNvPr>
          <p:cNvSpPr>
            <a:spLocks noGrp="1"/>
          </p:cNvSpPr>
          <p:nvPr>
            <p:ph type="subTitle" idx="1"/>
          </p:nvPr>
        </p:nvSpPr>
        <p:spPr>
          <a:xfrm>
            <a:off x="1524000" y="4127863"/>
            <a:ext cx="9144000" cy="112993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sp>
        <p:nvSpPr>
          <p:cNvPr id="4" name="Date Placeholder 3">
            <a:extLst>
              <a:ext uri="{FF2B5EF4-FFF2-40B4-BE49-F238E27FC236}">
                <a16:creationId xmlns:a16="http://schemas.microsoft.com/office/drawing/2014/main" id="{680C7D7B-69E9-4544-9398-A0CE08A7808D}"/>
              </a:ext>
            </a:extLst>
          </p:cNvPr>
          <p:cNvSpPr>
            <a:spLocks noGrp="1"/>
          </p:cNvSpPr>
          <p:nvPr>
            <p:ph type="dt" sz="half" idx="10"/>
          </p:nvPr>
        </p:nvSpPr>
        <p:spPr/>
        <p:txBody>
          <a:bodyPr/>
          <a:lstStyle/>
          <a:p>
            <a:fld id="{F054EF3F-FB3C-48C9-AF68-CD61974E1497}" type="datetimeFigureOut">
              <a:rPr lang="en-AU" smtClean="0"/>
              <a:t>21/11/2018</a:t>
            </a:fld>
            <a:endParaRPr lang="en-AU"/>
          </a:p>
        </p:txBody>
      </p:sp>
      <p:sp>
        <p:nvSpPr>
          <p:cNvPr id="5" name="Footer Placeholder 4">
            <a:extLst>
              <a:ext uri="{FF2B5EF4-FFF2-40B4-BE49-F238E27FC236}">
                <a16:creationId xmlns:a16="http://schemas.microsoft.com/office/drawing/2014/main" id="{02C3F7D8-D67F-4F55-B730-6188FBCD87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34D4AF5-A035-45E6-9E46-404E0402720E}"/>
              </a:ext>
            </a:extLst>
          </p:cNvPr>
          <p:cNvSpPr>
            <a:spLocks noGrp="1"/>
          </p:cNvSpPr>
          <p:nvPr>
            <p:ph type="sldNum" sz="quarter" idx="12"/>
          </p:nvPr>
        </p:nvSpPr>
        <p:spPr/>
        <p:txBody>
          <a:bodyPr/>
          <a:lstStyle/>
          <a:p>
            <a:fld id="{C4015AE6-8C65-4D9D-B66F-7DBD8E17C109}" type="slidenum">
              <a:rPr lang="en-AU" smtClean="0"/>
              <a:t>‹#›</a:t>
            </a:fld>
            <a:endParaRPr lang="en-AU"/>
          </a:p>
        </p:txBody>
      </p:sp>
      <p:sp>
        <p:nvSpPr>
          <p:cNvPr id="10" name="Text Placeholder 9">
            <a:extLst>
              <a:ext uri="{FF2B5EF4-FFF2-40B4-BE49-F238E27FC236}">
                <a16:creationId xmlns:a16="http://schemas.microsoft.com/office/drawing/2014/main" id="{FBDEADF8-2AC0-443B-B696-F6E4B5B706EA}"/>
              </a:ext>
            </a:extLst>
          </p:cNvPr>
          <p:cNvSpPr>
            <a:spLocks noGrp="1"/>
          </p:cNvSpPr>
          <p:nvPr>
            <p:ph type="body" sz="quarter" idx="14" hasCustomPrompt="1"/>
          </p:nvPr>
        </p:nvSpPr>
        <p:spPr>
          <a:xfrm>
            <a:off x="5858189" y="5449726"/>
            <a:ext cx="4940440" cy="642938"/>
          </a:xfrm>
        </p:spPr>
        <p:txBody>
          <a:bodyPr>
            <a:normAutofit/>
          </a:bodyPr>
          <a:lstStyle>
            <a:lvl1pPr marL="0" indent="0" algn="r">
              <a:buFontTx/>
              <a:buNone/>
              <a:defRPr sz="2000" i="1"/>
            </a:lvl1pPr>
          </a:lstStyle>
          <a:p>
            <a:pPr lvl="0"/>
            <a:r>
              <a:rPr lang="en-US" dirty="0"/>
              <a:t>Click to edit PRESENTER’S NAME</a:t>
            </a:r>
          </a:p>
          <a:p>
            <a:pPr lvl="0"/>
            <a:r>
              <a:rPr lang="en-US" dirty="0"/>
              <a:t>- And title</a:t>
            </a:r>
            <a:endParaRPr lang="en-AU" dirty="0"/>
          </a:p>
        </p:txBody>
      </p:sp>
      <p:pic>
        <p:nvPicPr>
          <p:cNvPr id="13" name="Picture 12">
            <a:extLst>
              <a:ext uri="{FF2B5EF4-FFF2-40B4-BE49-F238E27FC236}">
                <a16:creationId xmlns:a16="http://schemas.microsoft.com/office/drawing/2014/main" id="{7CD56DAB-524F-42BD-A063-E9AE8DA885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0239" y="312389"/>
            <a:ext cx="4459224" cy="1801368"/>
          </a:xfrm>
          <a:prstGeom prst="rect">
            <a:avLst/>
          </a:prstGeom>
        </p:spPr>
      </p:pic>
    </p:spTree>
    <p:extLst>
      <p:ext uri="{BB962C8B-B14F-4D97-AF65-F5344CB8AC3E}">
        <p14:creationId xmlns:p14="http://schemas.microsoft.com/office/powerpoint/2010/main" val="82217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DC10A-8DAF-496F-90BF-89DA9A82C2D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29B4F12-ADDD-4235-B86D-3B03FA7F6EAD}"/>
              </a:ext>
            </a:extLst>
          </p:cNvPr>
          <p:cNvSpPr>
            <a:spLocks noGrp="1"/>
          </p:cNvSpPr>
          <p:nvPr>
            <p:ph idx="1"/>
          </p:nvPr>
        </p:nvSpPr>
        <p:spPr>
          <a:xfrm>
            <a:off x="1557494" y="1825625"/>
            <a:ext cx="9796305" cy="411295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grpSp>
        <p:nvGrpSpPr>
          <p:cNvPr id="18" name="Group 17">
            <a:extLst>
              <a:ext uri="{FF2B5EF4-FFF2-40B4-BE49-F238E27FC236}">
                <a16:creationId xmlns:a16="http://schemas.microsoft.com/office/drawing/2014/main" id="{8131A5C5-FD24-436D-8C09-351D1A912911}"/>
              </a:ext>
            </a:extLst>
          </p:cNvPr>
          <p:cNvGrpSpPr/>
          <p:nvPr userDrawn="1"/>
        </p:nvGrpSpPr>
        <p:grpSpPr>
          <a:xfrm>
            <a:off x="874776" y="1825625"/>
            <a:ext cx="369222" cy="3583858"/>
            <a:chOff x="4094763" y="774254"/>
            <a:chExt cx="369222" cy="3583858"/>
          </a:xfrm>
        </p:grpSpPr>
        <p:sp>
          <p:nvSpPr>
            <p:cNvPr id="19" name="Rectangle: Rounded Corners 18">
              <a:extLst>
                <a:ext uri="{FF2B5EF4-FFF2-40B4-BE49-F238E27FC236}">
                  <a16:creationId xmlns:a16="http://schemas.microsoft.com/office/drawing/2014/main" id="{8E56981D-8893-4DBE-8AEB-9529306FA274}"/>
                </a:ext>
              </a:extLst>
            </p:cNvPr>
            <p:cNvSpPr>
              <a:spLocks noChangeAspect="1"/>
            </p:cNvSpPr>
            <p:nvPr/>
          </p:nvSpPr>
          <p:spPr>
            <a:xfrm>
              <a:off x="4113626" y="774254"/>
              <a:ext cx="345864" cy="355096"/>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20" name="Rectangle: Rounded Corners 19">
              <a:extLst>
                <a:ext uri="{FF2B5EF4-FFF2-40B4-BE49-F238E27FC236}">
                  <a16:creationId xmlns:a16="http://schemas.microsoft.com/office/drawing/2014/main" id="{4C50A1B6-E8B0-41CD-8103-D96761032871}"/>
                </a:ext>
              </a:extLst>
            </p:cNvPr>
            <p:cNvSpPr>
              <a:spLocks noChangeAspect="1"/>
            </p:cNvSpPr>
            <p:nvPr/>
          </p:nvSpPr>
          <p:spPr>
            <a:xfrm rot="2636784">
              <a:off x="4113505" y="1418219"/>
              <a:ext cx="345864" cy="355096"/>
            </a:xfrm>
            <a:prstGeom prst="roundRect">
              <a:avLst/>
            </a:prstGeom>
            <a:solidFill>
              <a:srgbClr val="00B0F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Rectangle: Rounded Corners 20">
              <a:extLst>
                <a:ext uri="{FF2B5EF4-FFF2-40B4-BE49-F238E27FC236}">
                  <a16:creationId xmlns:a16="http://schemas.microsoft.com/office/drawing/2014/main" id="{119C3AE5-EF78-4634-A917-0DB21E3CA5E8}"/>
                </a:ext>
              </a:extLst>
            </p:cNvPr>
            <p:cNvSpPr>
              <a:spLocks noChangeAspect="1"/>
            </p:cNvSpPr>
            <p:nvPr/>
          </p:nvSpPr>
          <p:spPr>
            <a:xfrm rot="2667674">
              <a:off x="4113565" y="2715237"/>
              <a:ext cx="345864" cy="3550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Rectangle: Rounded Corners 21">
              <a:extLst>
                <a:ext uri="{FF2B5EF4-FFF2-40B4-BE49-F238E27FC236}">
                  <a16:creationId xmlns:a16="http://schemas.microsoft.com/office/drawing/2014/main" id="{B33BC15D-464F-47CF-BDA1-D5B4F0F31997}"/>
                </a:ext>
              </a:extLst>
            </p:cNvPr>
            <p:cNvSpPr>
              <a:spLocks noChangeAspect="1"/>
            </p:cNvSpPr>
            <p:nvPr/>
          </p:nvSpPr>
          <p:spPr>
            <a:xfrm>
              <a:off x="4094763" y="2066727"/>
              <a:ext cx="345864" cy="355096"/>
            </a:xfrm>
            <a:prstGeom prst="round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23" name="Rectangle: Rounded Corners 22">
              <a:extLst>
                <a:ext uri="{FF2B5EF4-FFF2-40B4-BE49-F238E27FC236}">
                  <a16:creationId xmlns:a16="http://schemas.microsoft.com/office/drawing/2014/main" id="{FCE9128E-548A-459C-91E4-356DA3350791}"/>
                </a:ext>
              </a:extLst>
            </p:cNvPr>
            <p:cNvSpPr>
              <a:spLocks noChangeAspect="1"/>
            </p:cNvSpPr>
            <p:nvPr/>
          </p:nvSpPr>
          <p:spPr>
            <a:xfrm rot="2685614">
              <a:off x="4113589" y="4003016"/>
              <a:ext cx="345864" cy="355096"/>
            </a:xfrm>
            <a:prstGeom prst="round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24" name="Rectangle: Rounded Corners 23">
              <a:extLst>
                <a:ext uri="{FF2B5EF4-FFF2-40B4-BE49-F238E27FC236}">
                  <a16:creationId xmlns:a16="http://schemas.microsoft.com/office/drawing/2014/main" id="{64BECE72-7338-45AD-A8D5-CF7A127569BC}"/>
                </a:ext>
              </a:extLst>
            </p:cNvPr>
            <p:cNvSpPr>
              <a:spLocks noChangeAspect="1"/>
            </p:cNvSpPr>
            <p:nvPr/>
          </p:nvSpPr>
          <p:spPr>
            <a:xfrm rot="5400000">
              <a:off x="4113505" y="3359131"/>
              <a:ext cx="345864" cy="355096"/>
            </a:xfrm>
            <a:prstGeom prst="roundRect">
              <a:avLst/>
            </a:prstGeom>
            <a:solidFill>
              <a:srgbClr val="00B0F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26" name="Text Placeholder 25">
            <a:extLst>
              <a:ext uri="{FF2B5EF4-FFF2-40B4-BE49-F238E27FC236}">
                <a16:creationId xmlns:a16="http://schemas.microsoft.com/office/drawing/2014/main" id="{58008D00-83A3-4B07-9C18-25C67A58CE52}"/>
              </a:ext>
            </a:extLst>
          </p:cNvPr>
          <p:cNvSpPr>
            <a:spLocks noGrp="1"/>
          </p:cNvSpPr>
          <p:nvPr>
            <p:ph type="body" sz="quarter" idx="10" hasCustomPrompt="1"/>
          </p:nvPr>
        </p:nvSpPr>
        <p:spPr>
          <a:xfrm>
            <a:off x="797796" y="6157148"/>
            <a:ext cx="5657850" cy="425450"/>
          </a:xfrm>
        </p:spPr>
        <p:txBody>
          <a:bodyPr>
            <a:normAutofit/>
          </a:bodyPr>
          <a:lstStyle>
            <a:lvl1pPr marL="0" indent="0">
              <a:buFontTx/>
              <a:buNone/>
              <a:defRPr sz="1400"/>
            </a:lvl1pPr>
            <a:lvl2pPr marL="457200" indent="0">
              <a:buNone/>
              <a:defRPr/>
            </a:lvl2pPr>
          </a:lstStyle>
          <a:p>
            <a:pPr lvl="0"/>
            <a:r>
              <a:rPr lang="en-US" dirty="0"/>
              <a:t>Click to edit name of Conference/Presentation/Date etc.</a:t>
            </a:r>
          </a:p>
        </p:txBody>
      </p:sp>
      <p:pic>
        <p:nvPicPr>
          <p:cNvPr id="5" name="Picture 4">
            <a:extLst>
              <a:ext uri="{FF2B5EF4-FFF2-40B4-BE49-F238E27FC236}">
                <a16:creationId xmlns:a16="http://schemas.microsoft.com/office/drawing/2014/main" id="{70756463-52FC-4C8B-AED9-F3A9A81DCC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7434" y="5747446"/>
            <a:ext cx="1914144" cy="835152"/>
          </a:xfrm>
          <a:prstGeom prst="rect">
            <a:avLst/>
          </a:prstGeom>
        </p:spPr>
      </p:pic>
    </p:spTree>
    <p:extLst>
      <p:ext uri="{BB962C8B-B14F-4D97-AF65-F5344CB8AC3E}">
        <p14:creationId xmlns:p14="http://schemas.microsoft.com/office/powerpoint/2010/main" val="338854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3FFDE-AF18-4CFF-84AB-D1128C6AD0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54948F9-661B-4F27-A1C1-90337B978DCF}"/>
              </a:ext>
            </a:extLst>
          </p:cNvPr>
          <p:cNvSpPr>
            <a:spLocks noGrp="1"/>
          </p:cNvSpPr>
          <p:nvPr>
            <p:ph sz="half" idx="1"/>
          </p:nvPr>
        </p:nvSpPr>
        <p:spPr>
          <a:xfrm>
            <a:off x="838200" y="1825625"/>
            <a:ext cx="5181600" cy="40024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8A84AF4-AB4C-4AEC-BEA2-9B75B9C068D7}"/>
              </a:ext>
            </a:extLst>
          </p:cNvPr>
          <p:cNvSpPr>
            <a:spLocks noGrp="1"/>
          </p:cNvSpPr>
          <p:nvPr>
            <p:ph sz="half" idx="2"/>
          </p:nvPr>
        </p:nvSpPr>
        <p:spPr>
          <a:xfrm>
            <a:off x="6172200" y="1825625"/>
            <a:ext cx="5181600" cy="40024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Text Placeholder 25">
            <a:extLst>
              <a:ext uri="{FF2B5EF4-FFF2-40B4-BE49-F238E27FC236}">
                <a16:creationId xmlns:a16="http://schemas.microsoft.com/office/drawing/2014/main" id="{0E282F88-503B-4CF1-92D7-C6F27140CB42}"/>
              </a:ext>
            </a:extLst>
          </p:cNvPr>
          <p:cNvSpPr>
            <a:spLocks noGrp="1"/>
          </p:cNvSpPr>
          <p:nvPr>
            <p:ph type="body" sz="quarter" idx="10" hasCustomPrompt="1"/>
          </p:nvPr>
        </p:nvSpPr>
        <p:spPr>
          <a:xfrm>
            <a:off x="838200" y="6176963"/>
            <a:ext cx="5657850" cy="425450"/>
          </a:xfrm>
        </p:spPr>
        <p:txBody>
          <a:bodyPr>
            <a:normAutofit/>
          </a:bodyPr>
          <a:lstStyle>
            <a:lvl1pPr marL="0" indent="0">
              <a:buFontTx/>
              <a:buNone/>
              <a:defRPr sz="1400"/>
            </a:lvl1pPr>
            <a:lvl2pPr marL="457200" indent="0">
              <a:buNone/>
              <a:defRPr/>
            </a:lvl2pPr>
          </a:lstStyle>
          <a:p>
            <a:pPr lvl="0"/>
            <a:r>
              <a:rPr lang="en-US" dirty="0"/>
              <a:t>Click to edit name of Conference/Presentation/Date etc.</a:t>
            </a:r>
          </a:p>
        </p:txBody>
      </p:sp>
      <p:pic>
        <p:nvPicPr>
          <p:cNvPr id="7" name="Picture 6">
            <a:extLst>
              <a:ext uri="{FF2B5EF4-FFF2-40B4-BE49-F238E27FC236}">
                <a16:creationId xmlns:a16="http://schemas.microsoft.com/office/drawing/2014/main" id="{D08A956A-9EE0-488E-935E-9C4FEF0274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7434" y="5747174"/>
            <a:ext cx="1914144" cy="835152"/>
          </a:xfrm>
          <a:prstGeom prst="rect">
            <a:avLst/>
          </a:prstGeom>
        </p:spPr>
      </p:pic>
    </p:spTree>
    <p:extLst>
      <p:ext uri="{BB962C8B-B14F-4D97-AF65-F5344CB8AC3E}">
        <p14:creationId xmlns:p14="http://schemas.microsoft.com/office/powerpoint/2010/main" val="317893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500CB-B897-4C1A-A26C-365418D53486}"/>
              </a:ext>
            </a:extLst>
          </p:cNvPr>
          <p:cNvSpPr>
            <a:spLocks noGrp="1"/>
          </p:cNvSpPr>
          <p:nvPr>
            <p:ph type="title"/>
          </p:nvPr>
        </p:nvSpPr>
        <p:spPr/>
        <p:txBody>
          <a:bodyPr/>
          <a:lstStyle/>
          <a:p>
            <a:r>
              <a:rPr lang="en-US"/>
              <a:t>Click to edit Master title style</a:t>
            </a:r>
            <a:endParaRPr lang="en-AU"/>
          </a:p>
        </p:txBody>
      </p:sp>
      <p:grpSp>
        <p:nvGrpSpPr>
          <p:cNvPr id="7" name="Group 6">
            <a:extLst>
              <a:ext uri="{FF2B5EF4-FFF2-40B4-BE49-F238E27FC236}">
                <a16:creationId xmlns:a16="http://schemas.microsoft.com/office/drawing/2014/main" id="{7DB9EAF2-E324-4ED9-BA5E-2F5EC33C01A3}"/>
              </a:ext>
            </a:extLst>
          </p:cNvPr>
          <p:cNvGrpSpPr/>
          <p:nvPr userDrawn="1"/>
        </p:nvGrpSpPr>
        <p:grpSpPr>
          <a:xfrm>
            <a:off x="874776" y="1825625"/>
            <a:ext cx="369222" cy="3583858"/>
            <a:chOff x="4094763" y="774254"/>
            <a:chExt cx="369222" cy="3583858"/>
          </a:xfrm>
        </p:grpSpPr>
        <p:sp>
          <p:nvSpPr>
            <p:cNvPr id="8" name="Rectangle: Rounded Corners 7">
              <a:extLst>
                <a:ext uri="{FF2B5EF4-FFF2-40B4-BE49-F238E27FC236}">
                  <a16:creationId xmlns:a16="http://schemas.microsoft.com/office/drawing/2014/main" id="{7CD2C6C7-1412-4D7A-9B12-3EBBFBDEA04C}"/>
                </a:ext>
              </a:extLst>
            </p:cNvPr>
            <p:cNvSpPr>
              <a:spLocks noChangeAspect="1"/>
            </p:cNvSpPr>
            <p:nvPr/>
          </p:nvSpPr>
          <p:spPr>
            <a:xfrm>
              <a:off x="4113626" y="774254"/>
              <a:ext cx="345864" cy="355096"/>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9" name="Rectangle: Rounded Corners 8">
              <a:extLst>
                <a:ext uri="{FF2B5EF4-FFF2-40B4-BE49-F238E27FC236}">
                  <a16:creationId xmlns:a16="http://schemas.microsoft.com/office/drawing/2014/main" id="{CBBAABE7-CCE1-403F-B75F-3A7A42BEFE87}"/>
                </a:ext>
              </a:extLst>
            </p:cNvPr>
            <p:cNvSpPr>
              <a:spLocks noChangeAspect="1"/>
            </p:cNvSpPr>
            <p:nvPr/>
          </p:nvSpPr>
          <p:spPr>
            <a:xfrm rot="2636784">
              <a:off x="4113505" y="1418219"/>
              <a:ext cx="345864" cy="355096"/>
            </a:xfrm>
            <a:prstGeom prst="roundRect">
              <a:avLst/>
            </a:prstGeom>
            <a:solidFill>
              <a:srgbClr val="00B0F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0" name="Rectangle: Rounded Corners 9">
              <a:extLst>
                <a:ext uri="{FF2B5EF4-FFF2-40B4-BE49-F238E27FC236}">
                  <a16:creationId xmlns:a16="http://schemas.microsoft.com/office/drawing/2014/main" id="{ECABBAA5-0809-41AB-A853-DE04EDFC485D}"/>
                </a:ext>
              </a:extLst>
            </p:cNvPr>
            <p:cNvSpPr>
              <a:spLocks noChangeAspect="1"/>
            </p:cNvSpPr>
            <p:nvPr/>
          </p:nvSpPr>
          <p:spPr>
            <a:xfrm rot="2667674">
              <a:off x="4113565" y="2715237"/>
              <a:ext cx="345864" cy="355096"/>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1" name="Rectangle: Rounded Corners 10">
              <a:extLst>
                <a:ext uri="{FF2B5EF4-FFF2-40B4-BE49-F238E27FC236}">
                  <a16:creationId xmlns:a16="http://schemas.microsoft.com/office/drawing/2014/main" id="{CB899CFF-5D7C-43FA-BD86-1BB2FDF03667}"/>
                </a:ext>
              </a:extLst>
            </p:cNvPr>
            <p:cNvSpPr>
              <a:spLocks noChangeAspect="1"/>
            </p:cNvSpPr>
            <p:nvPr/>
          </p:nvSpPr>
          <p:spPr>
            <a:xfrm>
              <a:off x="4094763" y="2066727"/>
              <a:ext cx="345864" cy="355096"/>
            </a:xfrm>
            <a:prstGeom prst="round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2" name="Rectangle: Rounded Corners 11">
              <a:extLst>
                <a:ext uri="{FF2B5EF4-FFF2-40B4-BE49-F238E27FC236}">
                  <a16:creationId xmlns:a16="http://schemas.microsoft.com/office/drawing/2014/main" id="{79E4EDAA-B8AC-46CE-AD66-B6BF7044685D}"/>
                </a:ext>
              </a:extLst>
            </p:cNvPr>
            <p:cNvSpPr>
              <a:spLocks noChangeAspect="1"/>
            </p:cNvSpPr>
            <p:nvPr/>
          </p:nvSpPr>
          <p:spPr>
            <a:xfrm rot="2685614">
              <a:off x="4113589" y="4003016"/>
              <a:ext cx="345864" cy="355096"/>
            </a:xfrm>
            <a:prstGeom prst="round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3" name="Rectangle: Rounded Corners 12">
              <a:extLst>
                <a:ext uri="{FF2B5EF4-FFF2-40B4-BE49-F238E27FC236}">
                  <a16:creationId xmlns:a16="http://schemas.microsoft.com/office/drawing/2014/main" id="{FBC6BBBE-FC76-42C2-B9E9-CE09A8D46F15}"/>
                </a:ext>
              </a:extLst>
            </p:cNvPr>
            <p:cNvSpPr>
              <a:spLocks noChangeAspect="1"/>
            </p:cNvSpPr>
            <p:nvPr/>
          </p:nvSpPr>
          <p:spPr>
            <a:xfrm rot="5400000">
              <a:off x="4113505" y="3359131"/>
              <a:ext cx="345864" cy="355096"/>
            </a:xfrm>
            <a:prstGeom prst="roundRect">
              <a:avLst/>
            </a:prstGeom>
            <a:solidFill>
              <a:srgbClr val="00B0F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14" name="Text Placeholder 25">
            <a:extLst>
              <a:ext uri="{FF2B5EF4-FFF2-40B4-BE49-F238E27FC236}">
                <a16:creationId xmlns:a16="http://schemas.microsoft.com/office/drawing/2014/main" id="{91C35D55-E822-4F0F-ABE1-BC5727BC6555}"/>
              </a:ext>
            </a:extLst>
          </p:cNvPr>
          <p:cNvSpPr>
            <a:spLocks noGrp="1"/>
          </p:cNvSpPr>
          <p:nvPr>
            <p:ph type="body" sz="quarter" idx="10" hasCustomPrompt="1"/>
          </p:nvPr>
        </p:nvSpPr>
        <p:spPr>
          <a:xfrm>
            <a:off x="797796" y="6157148"/>
            <a:ext cx="5657850" cy="425450"/>
          </a:xfrm>
        </p:spPr>
        <p:txBody>
          <a:bodyPr>
            <a:normAutofit/>
          </a:bodyPr>
          <a:lstStyle>
            <a:lvl1pPr marL="0" indent="0">
              <a:buFontTx/>
              <a:buNone/>
              <a:defRPr sz="1400"/>
            </a:lvl1pPr>
            <a:lvl2pPr marL="457200" indent="0">
              <a:buNone/>
              <a:defRPr/>
            </a:lvl2pPr>
          </a:lstStyle>
          <a:p>
            <a:pPr lvl="0"/>
            <a:r>
              <a:rPr lang="en-US" dirty="0"/>
              <a:t>Click to edit name of Conference/Presentation/Date etc.</a:t>
            </a:r>
          </a:p>
        </p:txBody>
      </p:sp>
      <p:pic>
        <p:nvPicPr>
          <p:cNvPr id="15" name="Picture 14">
            <a:extLst>
              <a:ext uri="{FF2B5EF4-FFF2-40B4-BE49-F238E27FC236}">
                <a16:creationId xmlns:a16="http://schemas.microsoft.com/office/drawing/2014/main" id="{B3A9A5AD-CBD3-4B81-99E1-072C4963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7434" y="5749511"/>
            <a:ext cx="1914144" cy="835152"/>
          </a:xfrm>
          <a:prstGeom prst="rect">
            <a:avLst/>
          </a:prstGeom>
        </p:spPr>
      </p:pic>
    </p:spTree>
    <p:extLst>
      <p:ext uri="{BB962C8B-B14F-4D97-AF65-F5344CB8AC3E}">
        <p14:creationId xmlns:p14="http://schemas.microsoft.com/office/powerpoint/2010/main" val="46472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DA39E404-AA24-4103-B862-594CA19BD4F7}"/>
              </a:ext>
            </a:extLst>
          </p:cNvPr>
          <p:cNvSpPr>
            <a:spLocks noGrp="1"/>
          </p:cNvSpPr>
          <p:nvPr>
            <p:ph type="body" sz="quarter" idx="10" hasCustomPrompt="1"/>
          </p:nvPr>
        </p:nvSpPr>
        <p:spPr>
          <a:xfrm>
            <a:off x="797796" y="6157148"/>
            <a:ext cx="5657850" cy="425450"/>
          </a:xfrm>
        </p:spPr>
        <p:txBody>
          <a:bodyPr>
            <a:normAutofit/>
          </a:bodyPr>
          <a:lstStyle>
            <a:lvl1pPr marL="0" indent="0">
              <a:buFontTx/>
              <a:buNone/>
              <a:defRPr sz="1400"/>
            </a:lvl1pPr>
            <a:lvl2pPr marL="457200" indent="0">
              <a:buNone/>
              <a:defRPr/>
            </a:lvl2pPr>
          </a:lstStyle>
          <a:p>
            <a:pPr lvl="0"/>
            <a:r>
              <a:rPr lang="en-US" dirty="0"/>
              <a:t>Click to edit name of Conference/Presentation/Date etc.</a:t>
            </a:r>
          </a:p>
        </p:txBody>
      </p:sp>
      <p:pic>
        <p:nvPicPr>
          <p:cNvPr id="4" name="Picture 3">
            <a:extLst>
              <a:ext uri="{FF2B5EF4-FFF2-40B4-BE49-F238E27FC236}">
                <a16:creationId xmlns:a16="http://schemas.microsoft.com/office/drawing/2014/main" id="{5EE0C0D1-D962-46D4-B72D-CCFAF13F7D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7434" y="5747446"/>
            <a:ext cx="1914144" cy="835152"/>
          </a:xfrm>
          <a:prstGeom prst="rect">
            <a:avLst/>
          </a:prstGeom>
        </p:spPr>
      </p:pic>
    </p:spTree>
    <p:extLst>
      <p:ext uri="{BB962C8B-B14F-4D97-AF65-F5344CB8AC3E}">
        <p14:creationId xmlns:p14="http://schemas.microsoft.com/office/powerpoint/2010/main" val="108716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21-Nov-18</a:t>
            </a:fld>
            <a:endParaRPr lang="en-US" dirty="0"/>
          </a:p>
        </p:txBody>
      </p:sp>
      <p:sp>
        <p:nvSpPr>
          <p:cNvPr id="5" name="Footer Placeholder 4"/>
          <p:cNvSpPr>
            <a:spLocks noGrp="1"/>
          </p:cNvSpPr>
          <p:nvPr>
            <p:ph type="ftr" sz="quarter" idx="11"/>
          </p:nvPr>
        </p:nvSpPr>
        <p:spPr/>
        <p:txBody>
          <a:bodyPr/>
          <a:lstStyle/>
          <a:p>
            <a:r>
              <a:rPr lang="en-US"/>
              <a:t>CORPORATE STRATEGY REPORT 2016</a:t>
            </a:r>
            <a:endParaRPr lang="en-US" dirty="0"/>
          </a:p>
        </p:txBody>
      </p:sp>
      <p:sp>
        <p:nvSpPr>
          <p:cNvPr id="6" name="Slide Number Placeholder 5"/>
          <p:cNvSpPr>
            <a:spLocks noGrp="1"/>
          </p:cNvSpPr>
          <p:nvPr>
            <p:ph type="sldNum" sz="quarter" idx="12"/>
          </p:nvPr>
        </p:nvSpPr>
        <p:spPr/>
        <p:txBody>
          <a:bodyPr/>
          <a:lstStyle/>
          <a:p>
            <a:fld id="{528AEAF3-50D5-B240-B090-BBA98D2B7144}" type="slidenum">
              <a:rPr lang="en-US" smtClean="0"/>
              <a:pPr/>
              <a:t>‹#›</a:t>
            </a:fld>
            <a:endParaRPr lang="en-US" dirty="0"/>
          </a:p>
        </p:txBody>
      </p:sp>
    </p:spTree>
    <p:extLst>
      <p:ext uri="{BB962C8B-B14F-4D97-AF65-F5344CB8AC3E}">
        <p14:creationId xmlns:p14="http://schemas.microsoft.com/office/powerpoint/2010/main" val="756203537"/>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C21838-3ED4-45A5-965C-E1858EEFF5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36061B0F-A635-40D1-BD4C-0DF4187CB1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28D9055C-B40B-4C33-8B8F-4896D3BA64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4EF3F-FB3C-48C9-AF68-CD61974E1497}" type="datetimeFigureOut">
              <a:rPr lang="en-AU" smtClean="0"/>
              <a:t>21/11/2018</a:t>
            </a:fld>
            <a:endParaRPr lang="en-AU"/>
          </a:p>
        </p:txBody>
      </p:sp>
      <p:sp>
        <p:nvSpPr>
          <p:cNvPr id="5" name="Footer Placeholder 4">
            <a:extLst>
              <a:ext uri="{FF2B5EF4-FFF2-40B4-BE49-F238E27FC236}">
                <a16:creationId xmlns:a16="http://schemas.microsoft.com/office/drawing/2014/main" id="{4AE23EE9-9CAF-483D-847A-8F24E96CC1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93A2A4F6-810E-4181-8FE8-C240C6A3CF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15AE6-8C65-4D9D-B66F-7DBD8E17C109}" type="slidenum">
              <a:rPr lang="en-AU" smtClean="0"/>
              <a:t>‹#›</a:t>
            </a:fld>
            <a:endParaRPr lang="en-AU"/>
          </a:p>
        </p:txBody>
      </p:sp>
    </p:spTree>
    <p:extLst>
      <p:ext uri="{BB962C8B-B14F-4D97-AF65-F5344CB8AC3E}">
        <p14:creationId xmlns:p14="http://schemas.microsoft.com/office/powerpoint/2010/main" val="3895158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3B88A-51FA-4961-90E2-6833F4EF486C}"/>
              </a:ext>
            </a:extLst>
          </p:cNvPr>
          <p:cNvSpPr>
            <a:spLocks noGrp="1"/>
          </p:cNvSpPr>
          <p:nvPr>
            <p:ph type="ctrTitle"/>
          </p:nvPr>
        </p:nvSpPr>
        <p:spPr/>
        <p:txBody>
          <a:bodyPr>
            <a:normAutofit fontScale="90000"/>
          </a:bodyPr>
          <a:lstStyle/>
          <a:p>
            <a:r>
              <a:rPr lang="en-AU" dirty="0"/>
              <a:t>ASIEQ Host Employment Forum</a:t>
            </a:r>
          </a:p>
        </p:txBody>
      </p:sp>
      <p:sp>
        <p:nvSpPr>
          <p:cNvPr id="3" name="Subtitle 2">
            <a:extLst>
              <a:ext uri="{FF2B5EF4-FFF2-40B4-BE49-F238E27FC236}">
                <a16:creationId xmlns:a16="http://schemas.microsoft.com/office/drawing/2014/main" id="{DC91F8C7-ADFB-42DA-91FF-298A6AD93923}"/>
              </a:ext>
            </a:extLst>
          </p:cNvPr>
          <p:cNvSpPr>
            <a:spLocks noGrp="1"/>
          </p:cNvSpPr>
          <p:nvPr>
            <p:ph type="subTitle" idx="1"/>
          </p:nvPr>
        </p:nvSpPr>
        <p:spPr/>
        <p:txBody>
          <a:bodyPr/>
          <a:lstStyle/>
          <a:p>
            <a:r>
              <a:rPr lang="en-AU" dirty="0"/>
              <a:t>Perspectives from the Australian Rehab Providers Association (ARPA)</a:t>
            </a:r>
          </a:p>
        </p:txBody>
      </p:sp>
      <p:sp>
        <p:nvSpPr>
          <p:cNvPr id="5" name="Text Placeholder 4">
            <a:extLst>
              <a:ext uri="{FF2B5EF4-FFF2-40B4-BE49-F238E27FC236}">
                <a16:creationId xmlns:a16="http://schemas.microsoft.com/office/drawing/2014/main" id="{9B5BD658-3C97-435B-A850-571919A73B1F}"/>
              </a:ext>
            </a:extLst>
          </p:cNvPr>
          <p:cNvSpPr>
            <a:spLocks noGrp="1"/>
          </p:cNvSpPr>
          <p:nvPr>
            <p:ph type="body" sz="quarter" idx="14"/>
          </p:nvPr>
        </p:nvSpPr>
        <p:spPr/>
        <p:txBody>
          <a:bodyPr/>
          <a:lstStyle/>
          <a:p>
            <a:r>
              <a:rPr lang="en-AU" dirty="0"/>
              <a:t>Presenter:  Julia Bunn</a:t>
            </a:r>
          </a:p>
        </p:txBody>
      </p:sp>
    </p:spTree>
    <p:extLst>
      <p:ext uri="{BB962C8B-B14F-4D97-AF65-F5344CB8AC3E}">
        <p14:creationId xmlns:p14="http://schemas.microsoft.com/office/powerpoint/2010/main" val="2200555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US" dirty="0"/>
              <a:t>Process cont.</a:t>
            </a:r>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lstStyle/>
          <a:p>
            <a:pPr marL="514350" indent="-514350">
              <a:buFont typeface="+mj-lt"/>
              <a:buAutoNum type="arabicPeriod"/>
            </a:pPr>
            <a:r>
              <a:rPr lang="en-US" dirty="0"/>
              <a:t>Referral</a:t>
            </a:r>
          </a:p>
          <a:p>
            <a:pPr marL="514350" indent="-514350">
              <a:buFont typeface="+mj-lt"/>
              <a:buAutoNum type="arabicPeriod"/>
            </a:pPr>
            <a:r>
              <a:rPr lang="en-US" dirty="0"/>
              <a:t>Initial meeting</a:t>
            </a:r>
          </a:p>
          <a:p>
            <a:pPr marL="514350" indent="-514350">
              <a:buFont typeface="+mj-lt"/>
              <a:buAutoNum type="arabicPeriod"/>
            </a:pPr>
            <a:r>
              <a:rPr lang="en-US" dirty="0"/>
              <a:t>Reverse marketing</a:t>
            </a:r>
          </a:p>
          <a:p>
            <a:pPr marL="514350" indent="-514350">
              <a:buFont typeface="+mj-lt"/>
              <a:buAutoNum type="arabicPeriod"/>
            </a:pPr>
            <a:r>
              <a:rPr lang="en-US" dirty="0"/>
              <a:t>Finding potential Host Employer leads to WSA</a:t>
            </a:r>
          </a:p>
          <a:p>
            <a:pPr marL="514350" indent="-514350">
              <a:buFont typeface="+mj-lt"/>
              <a:buAutoNum type="arabicPeriod"/>
            </a:pPr>
            <a:r>
              <a:rPr lang="en-US" dirty="0"/>
              <a:t>Written agreement documenting duties (SDP?), expectations, timeframe, insurance coverage, etc.</a:t>
            </a:r>
          </a:p>
          <a:p>
            <a:pPr marL="514350" indent="-514350">
              <a:buFont typeface="+mj-lt"/>
              <a:buAutoNum type="arabicPeriod"/>
            </a:pPr>
            <a:r>
              <a:rPr lang="en-US" dirty="0"/>
              <a:t>Monitor to closure</a:t>
            </a:r>
          </a:p>
          <a:p>
            <a:pPr marL="514350" indent="-514350">
              <a:buFont typeface="+mj-lt"/>
              <a:buAutoNum type="arabicPeriod"/>
            </a:pPr>
            <a:r>
              <a:rPr lang="en-US" dirty="0"/>
              <a:t>Supported job search (?)</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2004866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Pitfalls – a Rehab Providers Perspective</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normAutofit fontScale="92500" lnSpcReduction="20000"/>
          </a:bodyPr>
          <a:lstStyle/>
          <a:p>
            <a:r>
              <a:rPr lang="en-US" dirty="0"/>
              <a:t>Host Employment can prove no work capacity when not successful.</a:t>
            </a:r>
          </a:p>
          <a:p>
            <a:r>
              <a:rPr lang="en-US" dirty="0"/>
              <a:t>Workers with secondary gain agendas can do “just enough” to show they are participating, but sabotage a work trial at the last minute.  Work with your rehab provider to manage this.</a:t>
            </a:r>
          </a:p>
          <a:p>
            <a:r>
              <a:rPr lang="en-US" dirty="0"/>
              <a:t>Be careful not to “burn” supportive host employers.</a:t>
            </a:r>
          </a:p>
          <a:p>
            <a:r>
              <a:rPr lang="en-US" dirty="0"/>
              <a:t>It is costly.  Consider the cost benefit.</a:t>
            </a:r>
          </a:p>
          <a:p>
            <a:r>
              <a:rPr lang="en-US" dirty="0"/>
              <a:t>Investment in Host Employment doesn’t protect against the likelihood of exacerbation of injury.</a:t>
            </a:r>
          </a:p>
          <a:p>
            <a:r>
              <a:rPr lang="en-US" dirty="0"/>
              <a:t>Host Employment is just one rehab strategy in your RTW toolkit. It’s important that purchaser understands the goals of their referral, and the potential outcomes and pitfalls of using this strategy.</a:t>
            </a:r>
          </a:p>
          <a:p>
            <a:endParaRPr lang="en-US" dirty="0"/>
          </a:p>
          <a:p>
            <a:endParaRPr lang="en-US" dirty="0"/>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5678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Outcomes – a Rehab Providers Perspective</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normAutofit/>
          </a:bodyPr>
          <a:lstStyle/>
          <a:p>
            <a:r>
              <a:rPr lang="en-US" dirty="0"/>
              <a:t>When done well, as part of a comprehensive RTW plan, Host Employment works.  </a:t>
            </a:r>
          </a:p>
          <a:p>
            <a:r>
              <a:rPr lang="en-US" dirty="0"/>
              <a:t>In general, it is our preference to use a host employment arrangement to obtain successful job placement.</a:t>
            </a:r>
          </a:p>
          <a:p>
            <a:r>
              <a:rPr lang="en-US" dirty="0"/>
              <a:t>Buy-in from the worker is integral to success.</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70312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AU" dirty="0"/>
            </a:br>
            <a:r>
              <a:rPr lang="en-AU" dirty="0"/>
              <a:t>RTW outcomes for 2018…</a:t>
            </a:r>
          </a:p>
        </p:txBody>
      </p:sp>
      <p:sp>
        <p:nvSpPr>
          <p:cNvPr id="6" name="Content Placeholder 2"/>
          <p:cNvSpPr>
            <a:spLocks noGrp="1"/>
          </p:cNvSpPr>
          <p:nvPr>
            <p:ph idx="1"/>
          </p:nvPr>
        </p:nvSpPr>
        <p:spPr>
          <a:xfrm>
            <a:off x="2670875" y="1902279"/>
            <a:ext cx="7260956" cy="3543300"/>
          </a:xfrm>
        </p:spPr>
        <p:txBody>
          <a:bodyPr/>
          <a:lstStyle/>
          <a:p>
            <a:pPr marL="0" indent="0" algn="ctr">
              <a:buNone/>
            </a:pPr>
            <a:endParaRPr lang="en-AU" sz="1000" dirty="0">
              <a:solidFill>
                <a:srgbClr val="33A7D3"/>
              </a:solidFill>
            </a:endParaRPr>
          </a:p>
          <a:p>
            <a:pPr marL="0" indent="0" algn="ctr">
              <a:buNone/>
            </a:pPr>
            <a:endParaRPr lang="en-AU" sz="1600" dirty="0"/>
          </a:p>
        </p:txBody>
      </p:sp>
      <p:sp>
        <p:nvSpPr>
          <p:cNvPr id="5" name="Slide Number Placeholder 4"/>
          <p:cNvSpPr>
            <a:spLocks noGrp="1"/>
          </p:cNvSpPr>
          <p:nvPr>
            <p:ph type="sldNum" sz="quarter" idx="12"/>
          </p:nvPr>
        </p:nvSpPr>
        <p:spPr/>
        <p:txBody>
          <a:bodyPr/>
          <a:lstStyle/>
          <a:p>
            <a:fld id="{528AEAF3-50D5-B240-B090-BBA98D2B7144}" type="slidenum">
              <a:rPr lang="en-US" smtClean="0"/>
              <a:t>13</a:t>
            </a:fld>
            <a:endParaRPr lang="en-US" dirty="0"/>
          </a:p>
        </p:txBody>
      </p:sp>
      <p:graphicFrame>
        <p:nvGraphicFramePr>
          <p:cNvPr id="3" name="Table 2">
            <a:extLst>
              <a:ext uri="{FF2B5EF4-FFF2-40B4-BE49-F238E27FC236}">
                <a16:creationId xmlns:a16="http://schemas.microsoft.com/office/drawing/2014/main" id="{9394B6B9-39D2-415B-82AE-BDF30C6C34F9}"/>
              </a:ext>
            </a:extLst>
          </p:cNvPr>
          <p:cNvGraphicFramePr>
            <a:graphicFrameLocks noGrp="1"/>
          </p:cNvGraphicFramePr>
          <p:nvPr>
            <p:extLst>
              <p:ext uri="{D42A27DB-BD31-4B8C-83A1-F6EECF244321}">
                <p14:modId xmlns:p14="http://schemas.microsoft.com/office/powerpoint/2010/main" val="989046408"/>
              </p:ext>
            </p:extLst>
          </p:nvPr>
        </p:nvGraphicFramePr>
        <p:xfrm>
          <a:off x="2260169" y="2405492"/>
          <a:ext cx="6032184" cy="3041781"/>
        </p:xfrm>
        <a:graphic>
          <a:graphicData uri="http://schemas.openxmlformats.org/drawingml/2006/table">
            <a:tbl>
              <a:tblPr>
                <a:tableStyleId>{5C22544A-7EE6-4342-B048-85BDC9FD1C3A}</a:tableStyleId>
              </a:tblPr>
              <a:tblGrid>
                <a:gridCol w="2781071">
                  <a:extLst>
                    <a:ext uri="{9D8B030D-6E8A-4147-A177-3AD203B41FA5}">
                      <a16:colId xmlns:a16="http://schemas.microsoft.com/office/drawing/2014/main" val="2512660874"/>
                    </a:ext>
                  </a:extLst>
                </a:gridCol>
                <a:gridCol w="330110">
                  <a:extLst>
                    <a:ext uri="{9D8B030D-6E8A-4147-A177-3AD203B41FA5}">
                      <a16:colId xmlns:a16="http://schemas.microsoft.com/office/drawing/2014/main" val="280660510"/>
                    </a:ext>
                  </a:extLst>
                </a:gridCol>
                <a:gridCol w="288454">
                  <a:extLst>
                    <a:ext uri="{9D8B030D-6E8A-4147-A177-3AD203B41FA5}">
                      <a16:colId xmlns:a16="http://schemas.microsoft.com/office/drawing/2014/main" val="2067571425"/>
                    </a:ext>
                  </a:extLst>
                </a:gridCol>
                <a:gridCol w="1335742">
                  <a:extLst>
                    <a:ext uri="{9D8B030D-6E8A-4147-A177-3AD203B41FA5}">
                      <a16:colId xmlns:a16="http://schemas.microsoft.com/office/drawing/2014/main" val="1118486247"/>
                    </a:ext>
                  </a:extLst>
                </a:gridCol>
                <a:gridCol w="1296807">
                  <a:extLst>
                    <a:ext uri="{9D8B030D-6E8A-4147-A177-3AD203B41FA5}">
                      <a16:colId xmlns:a16="http://schemas.microsoft.com/office/drawing/2014/main" val="1568283294"/>
                    </a:ext>
                  </a:extLst>
                </a:gridCol>
              </a:tblGrid>
              <a:tr h="504603">
                <a:tc>
                  <a:txBody>
                    <a:bodyPr/>
                    <a:lstStyle/>
                    <a:p>
                      <a:pPr algn="l"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2000" b="1"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NEW EMP</a:t>
                      </a:r>
                      <a:endParaRPr lang="en-US" sz="2000" b="1"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u="none" strike="noStrike">
                          <a:effectLst/>
                        </a:rPr>
                        <a:t>RTW RATE</a:t>
                      </a:r>
                      <a:endParaRPr lang="en-US" sz="2000" b="1"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3489633"/>
                  </a:ext>
                </a:extLst>
              </a:tr>
              <a:tr h="504603">
                <a:tc>
                  <a:txBody>
                    <a:bodyPr/>
                    <a:lstStyle/>
                    <a:p>
                      <a:pPr algn="l" fontAlgn="b"/>
                      <a:r>
                        <a:rPr lang="en-US" sz="2000" u="none" strike="noStrike" dirty="0">
                          <a:effectLst/>
                        </a:rPr>
                        <a:t>DVA</a:t>
                      </a:r>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a:effectLst/>
                        </a:rPr>
                        <a:t>44</a:t>
                      </a:r>
                      <a:endParaRPr lang="en-US" sz="2000" b="0"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a:effectLst/>
                        </a:rPr>
                        <a:t>89%</a:t>
                      </a:r>
                      <a:endParaRPr lang="en-US" sz="2000" b="0"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9773035"/>
                  </a:ext>
                </a:extLst>
              </a:tr>
              <a:tr h="504603">
                <a:tc>
                  <a:txBody>
                    <a:bodyPr/>
                    <a:lstStyle/>
                    <a:p>
                      <a:pPr algn="l" fontAlgn="b"/>
                      <a:r>
                        <a:rPr lang="en-US" sz="2000" u="none" strike="noStrike" dirty="0">
                          <a:effectLst/>
                        </a:rPr>
                        <a:t>IP LIFE</a:t>
                      </a:r>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rPr>
                        <a:t>39</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a:effectLst/>
                        </a:rPr>
                        <a:t>49%</a:t>
                      </a:r>
                      <a:endParaRPr lang="en-US" sz="2000" b="0"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1531583"/>
                  </a:ext>
                </a:extLst>
              </a:tr>
              <a:tr h="504603">
                <a:tc>
                  <a:txBody>
                    <a:bodyPr/>
                    <a:lstStyle/>
                    <a:p>
                      <a:pPr algn="l" fontAlgn="b"/>
                      <a:r>
                        <a:rPr lang="en-US" sz="2000" u="none" strike="noStrike" dirty="0">
                          <a:effectLst/>
                        </a:rPr>
                        <a:t>WCQLD</a:t>
                      </a:r>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rPr>
                        <a:t>25</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rPr>
                        <a:t>56%</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4061745"/>
                  </a:ext>
                </a:extLst>
              </a:tr>
              <a:tr h="504603">
                <a:tc>
                  <a:txBody>
                    <a:bodyPr/>
                    <a:lstStyle/>
                    <a:p>
                      <a:pPr algn="l" fontAlgn="b"/>
                      <a:r>
                        <a:rPr lang="en-US" sz="2000" u="none" strike="noStrike" dirty="0">
                          <a:effectLst/>
                        </a:rPr>
                        <a:t>COMCARE</a:t>
                      </a:r>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rPr>
                        <a:t>100%</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2676532"/>
                  </a:ext>
                </a:extLst>
              </a:tr>
              <a:tr h="518766">
                <a:tc>
                  <a:txBody>
                    <a:bodyPr/>
                    <a:lstStyle/>
                    <a:p>
                      <a:pPr algn="l" fontAlgn="b"/>
                      <a:r>
                        <a:rPr lang="en-US" sz="2000" u="none" strike="noStrike">
                          <a:effectLst/>
                        </a:rPr>
                        <a:t>TOTAL COMBINED</a:t>
                      </a:r>
                      <a:endParaRPr lang="en-US" sz="2000" b="1" i="0" u="none" strike="noStrike">
                        <a:solidFill>
                          <a:srgbClr val="000000"/>
                        </a:solidFill>
                        <a:effectLst/>
                        <a:latin typeface="Calibri" panose="020F0502020204030204" pitchFamily="34" charset="0"/>
                      </a:endParaRPr>
                    </a:p>
                  </a:txBody>
                  <a:tcPr marL="4763" marR="4763" marT="476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sz="2000" u="none" strike="noStrike" dirty="0">
                          <a:effectLst/>
                        </a:rPr>
                        <a:t>111</a:t>
                      </a:r>
                      <a:endParaRPr lang="en-US" sz="20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en-US" sz="2000" u="none" strike="noStrike" dirty="0">
                          <a:effectLst/>
                        </a:rPr>
                        <a:t>68%</a:t>
                      </a:r>
                      <a:endParaRPr lang="en-US" sz="2000" b="1"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616733168"/>
                  </a:ext>
                </a:extLst>
              </a:tr>
            </a:tbl>
          </a:graphicData>
        </a:graphic>
      </p:graphicFrame>
    </p:spTree>
    <p:extLst>
      <p:ext uri="{BB962C8B-B14F-4D97-AF65-F5344CB8AC3E}">
        <p14:creationId xmlns:p14="http://schemas.microsoft.com/office/powerpoint/2010/main" val="105503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Outcomes – a Rehab Providers Perspective</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normAutofit fontScale="92500" lnSpcReduction="20000"/>
          </a:bodyPr>
          <a:lstStyle/>
          <a:p>
            <a:r>
              <a:rPr lang="en-US" dirty="0"/>
              <a:t>Host Employment programs used just for claims management purposes can also lead to RTW outcomes, but tend to be less successful. </a:t>
            </a:r>
          </a:p>
          <a:p>
            <a:r>
              <a:rPr lang="en-US" dirty="0"/>
              <a:t>Work Trials are surprisingly successful at turning around even the most disengaged worker.  The psychosocial benefits of being back in the workforce are immeasurable.</a:t>
            </a:r>
          </a:p>
          <a:p>
            <a:r>
              <a:rPr lang="en-US" dirty="0"/>
              <a:t>It’s easier to get work when you’re in work.</a:t>
            </a:r>
          </a:p>
          <a:p>
            <a:r>
              <a:rPr lang="en-US" dirty="0"/>
              <a:t>Successful Work Trials can prove work capacity.</a:t>
            </a:r>
          </a:p>
          <a:p>
            <a:r>
              <a:rPr lang="en-US" dirty="0"/>
              <a:t>Successful Work Trials can prove viable labour market conditions.</a:t>
            </a:r>
          </a:p>
          <a:p>
            <a:r>
              <a:rPr lang="en-US" dirty="0"/>
              <a:t>For Self Insurers, there is a real place for use of Host Employment programs because of a focus on end to end case management and the potential savings at common law.</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62130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US" dirty="0"/>
              <a:t>Questions and Case Studies?</a:t>
            </a:r>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lstStyle/>
          <a:p>
            <a:pPr marL="0" indent="0">
              <a:buNone/>
            </a:pPr>
            <a:endParaRPr lang="en-US" dirty="0"/>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360159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133C9-FCC1-476E-B175-5FA3128918DD}"/>
              </a:ext>
            </a:extLst>
          </p:cNvPr>
          <p:cNvSpPr>
            <a:spLocks noGrp="1"/>
          </p:cNvSpPr>
          <p:nvPr>
            <p:ph type="title"/>
          </p:nvPr>
        </p:nvSpPr>
        <p:spPr/>
        <p:txBody>
          <a:bodyPr/>
          <a:lstStyle/>
          <a:p>
            <a:r>
              <a:rPr lang="en-AU" dirty="0"/>
              <a:t>OUTLINE</a:t>
            </a:r>
          </a:p>
        </p:txBody>
      </p:sp>
      <p:sp>
        <p:nvSpPr>
          <p:cNvPr id="3" name="Content Placeholder 2">
            <a:extLst>
              <a:ext uri="{FF2B5EF4-FFF2-40B4-BE49-F238E27FC236}">
                <a16:creationId xmlns:a16="http://schemas.microsoft.com/office/drawing/2014/main" id="{E931B8FE-4463-4BDF-B6EA-67B02AD3AC67}"/>
              </a:ext>
            </a:extLst>
          </p:cNvPr>
          <p:cNvSpPr>
            <a:spLocks noGrp="1"/>
          </p:cNvSpPr>
          <p:nvPr>
            <p:ph idx="1"/>
          </p:nvPr>
        </p:nvSpPr>
        <p:spPr/>
        <p:txBody>
          <a:bodyPr/>
          <a:lstStyle/>
          <a:p>
            <a:pPr marL="514350" indent="-514350">
              <a:buFont typeface="+mj-lt"/>
              <a:buAutoNum type="arabicPeriod"/>
            </a:pPr>
            <a:r>
              <a:rPr lang="en-AU" dirty="0"/>
              <a:t>Review of the Host Employment Environment:  What, When, Who and Why.</a:t>
            </a:r>
          </a:p>
          <a:p>
            <a:pPr marL="514350" indent="-514350">
              <a:buFont typeface="+mj-lt"/>
              <a:buAutoNum type="arabicPeriod"/>
            </a:pPr>
            <a:r>
              <a:rPr lang="en-AU" dirty="0"/>
              <a:t>The process undertaken to set up Host Employment.</a:t>
            </a:r>
          </a:p>
          <a:p>
            <a:pPr marL="514350" indent="-514350">
              <a:buFont typeface="+mj-lt"/>
              <a:buAutoNum type="arabicPeriod"/>
            </a:pPr>
            <a:r>
              <a:rPr lang="en-AU" dirty="0"/>
              <a:t>Benefits, Pitfalls and Outcomes – a Rehab Providers Perspective.</a:t>
            </a:r>
          </a:p>
          <a:p>
            <a:pPr marL="514350" indent="-514350">
              <a:buFont typeface="+mj-lt"/>
              <a:buAutoNum type="arabicPeriod"/>
            </a:pPr>
            <a:r>
              <a:rPr lang="en-AU" dirty="0"/>
              <a:t>Questions, Discussion and Case Studies.</a:t>
            </a:r>
          </a:p>
        </p:txBody>
      </p:sp>
      <p:sp>
        <p:nvSpPr>
          <p:cNvPr id="4" name="Text Placeholder 3">
            <a:extLst>
              <a:ext uri="{FF2B5EF4-FFF2-40B4-BE49-F238E27FC236}">
                <a16:creationId xmlns:a16="http://schemas.microsoft.com/office/drawing/2014/main" id="{463C3E9C-290A-49AE-834E-A28C66811A89}"/>
              </a:ext>
            </a:extLst>
          </p:cNvPr>
          <p:cNvSpPr>
            <a:spLocks noGrp="1"/>
          </p:cNvSpPr>
          <p:nvPr>
            <p:ph type="body" sz="quarter" idx="10"/>
          </p:nvPr>
        </p:nvSpPr>
        <p:spPr/>
        <p:txBody>
          <a:bodyPr/>
          <a:lstStyle/>
          <a:p>
            <a:r>
              <a:rPr lang="en-AU" dirty="0"/>
              <a:t>ARPA presentation at ASIEQ Host Employment Forum.  Nov 2018</a:t>
            </a:r>
          </a:p>
        </p:txBody>
      </p:sp>
    </p:spTree>
    <p:extLst>
      <p:ext uri="{BB962C8B-B14F-4D97-AF65-F5344CB8AC3E}">
        <p14:creationId xmlns:p14="http://schemas.microsoft.com/office/powerpoint/2010/main" val="143811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133C9-FCC1-476E-B175-5FA3128918DD}"/>
              </a:ext>
            </a:extLst>
          </p:cNvPr>
          <p:cNvSpPr>
            <a:spLocks noGrp="1"/>
          </p:cNvSpPr>
          <p:nvPr>
            <p:ph type="title"/>
          </p:nvPr>
        </p:nvSpPr>
        <p:spPr/>
        <p:txBody>
          <a:bodyPr/>
          <a:lstStyle/>
          <a:p>
            <a:r>
              <a:rPr lang="en-AU" dirty="0"/>
              <a:t>Host Employment:  WHAT is it?</a:t>
            </a:r>
          </a:p>
        </p:txBody>
      </p:sp>
      <p:sp>
        <p:nvSpPr>
          <p:cNvPr id="3" name="Content Placeholder 2">
            <a:extLst>
              <a:ext uri="{FF2B5EF4-FFF2-40B4-BE49-F238E27FC236}">
                <a16:creationId xmlns:a16="http://schemas.microsoft.com/office/drawing/2014/main" id="{E931B8FE-4463-4BDF-B6EA-67B02AD3AC67}"/>
              </a:ext>
            </a:extLst>
          </p:cNvPr>
          <p:cNvSpPr>
            <a:spLocks noGrp="1"/>
          </p:cNvSpPr>
          <p:nvPr>
            <p:ph idx="1"/>
          </p:nvPr>
        </p:nvSpPr>
        <p:spPr/>
        <p:txBody>
          <a:bodyPr>
            <a:normAutofit lnSpcReduction="10000"/>
          </a:bodyPr>
          <a:lstStyle/>
          <a:p>
            <a:r>
              <a:rPr lang="en-AU" dirty="0"/>
              <a:t>Host Employment / Work Trial is a work experience program.  It is utilised to provide a worker with an opportunity to work in a different workplace.  </a:t>
            </a:r>
          </a:p>
          <a:p>
            <a:r>
              <a:rPr lang="en-AU" dirty="0"/>
              <a:t>Usually free for the employer (no wages, insurance covered).</a:t>
            </a:r>
          </a:p>
          <a:p>
            <a:r>
              <a:rPr lang="en-AU" dirty="0"/>
              <a:t>The worker is expected to participate in work like any other employee.</a:t>
            </a:r>
          </a:p>
          <a:p>
            <a:r>
              <a:rPr lang="en-AU" dirty="0"/>
              <a:t>There are usually ground rules agreed upon in the form of a signed agreement, and often a SDP.  Insurance needs to be arranged. </a:t>
            </a:r>
          </a:p>
          <a:p>
            <a:r>
              <a:rPr lang="en-AU" dirty="0"/>
              <a:t>Usually for a fixed time period.</a:t>
            </a:r>
          </a:p>
        </p:txBody>
      </p:sp>
      <p:sp>
        <p:nvSpPr>
          <p:cNvPr id="4" name="Text Placeholder 3">
            <a:extLst>
              <a:ext uri="{FF2B5EF4-FFF2-40B4-BE49-F238E27FC236}">
                <a16:creationId xmlns:a16="http://schemas.microsoft.com/office/drawing/2014/main" id="{463C3E9C-290A-49AE-834E-A28C66811A89}"/>
              </a:ext>
            </a:extLst>
          </p:cNvPr>
          <p:cNvSpPr>
            <a:spLocks noGrp="1"/>
          </p:cNvSpPr>
          <p:nvPr>
            <p:ph type="body" sz="quarter" idx="10"/>
          </p:nvPr>
        </p:nvSpPr>
        <p:spPr/>
        <p:txBody>
          <a:bodyPr/>
          <a:lstStyle/>
          <a:p>
            <a:r>
              <a:rPr lang="en-AU" dirty="0"/>
              <a:t>ARPA presentation at ASIEQ Host Employment Forum.  Nov 2018</a:t>
            </a:r>
          </a:p>
        </p:txBody>
      </p:sp>
    </p:spTree>
    <p:extLst>
      <p:ext uri="{BB962C8B-B14F-4D97-AF65-F5344CB8AC3E}">
        <p14:creationId xmlns:p14="http://schemas.microsoft.com/office/powerpoint/2010/main" val="3875816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133C9-FCC1-476E-B175-5FA3128918DD}"/>
              </a:ext>
            </a:extLst>
          </p:cNvPr>
          <p:cNvSpPr>
            <a:spLocks noGrp="1"/>
          </p:cNvSpPr>
          <p:nvPr>
            <p:ph type="title"/>
          </p:nvPr>
        </p:nvSpPr>
        <p:spPr/>
        <p:txBody>
          <a:bodyPr/>
          <a:lstStyle/>
          <a:p>
            <a:r>
              <a:rPr lang="en-AU" dirty="0"/>
              <a:t>Host Employment:  WHEN is it used?</a:t>
            </a:r>
          </a:p>
        </p:txBody>
      </p:sp>
      <p:sp>
        <p:nvSpPr>
          <p:cNvPr id="3" name="Content Placeholder 2">
            <a:extLst>
              <a:ext uri="{FF2B5EF4-FFF2-40B4-BE49-F238E27FC236}">
                <a16:creationId xmlns:a16="http://schemas.microsoft.com/office/drawing/2014/main" id="{E931B8FE-4463-4BDF-B6EA-67B02AD3AC67}"/>
              </a:ext>
            </a:extLst>
          </p:cNvPr>
          <p:cNvSpPr>
            <a:spLocks noGrp="1"/>
          </p:cNvSpPr>
          <p:nvPr>
            <p:ph idx="1"/>
          </p:nvPr>
        </p:nvSpPr>
        <p:spPr/>
        <p:txBody>
          <a:bodyPr>
            <a:normAutofit lnSpcReduction="10000"/>
          </a:bodyPr>
          <a:lstStyle/>
          <a:p>
            <a:r>
              <a:rPr lang="en-AU" dirty="0"/>
              <a:t>Host Employment is just ONE rehabilitation strategy that can be used as part of the rehabilitation continuum.</a:t>
            </a:r>
          </a:p>
          <a:p>
            <a:r>
              <a:rPr lang="en-AU" dirty="0"/>
              <a:t>SAME EMPLOYER GOAL:  used for work hardening to increase functional tolerances through a graduated RTW, prior to returning to work with pre-injury employer.</a:t>
            </a:r>
          </a:p>
          <a:p>
            <a:r>
              <a:rPr lang="en-AU" dirty="0"/>
              <a:t>NEW EMPLOYER GOAL:  </a:t>
            </a:r>
          </a:p>
          <a:p>
            <a:pPr lvl="1"/>
            <a:r>
              <a:rPr lang="en-AU" dirty="0"/>
              <a:t>Can be used for general work hardening to increase functional tolerances, get basic work experience and develop work routine.</a:t>
            </a:r>
          </a:p>
          <a:p>
            <a:pPr lvl="1"/>
            <a:r>
              <a:rPr lang="en-AU" dirty="0"/>
              <a:t>Can be used to gain new skills, specific skills and on the job experience.</a:t>
            </a:r>
          </a:p>
          <a:p>
            <a:pPr lvl="1"/>
            <a:r>
              <a:rPr lang="en-AU" dirty="0"/>
              <a:t>Can be used as a foot in the door in the job placement phase.</a:t>
            </a:r>
          </a:p>
        </p:txBody>
      </p:sp>
      <p:sp>
        <p:nvSpPr>
          <p:cNvPr id="4" name="Text Placeholder 3">
            <a:extLst>
              <a:ext uri="{FF2B5EF4-FFF2-40B4-BE49-F238E27FC236}">
                <a16:creationId xmlns:a16="http://schemas.microsoft.com/office/drawing/2014/main" id="{463C3E9C-290A-49AE-834E-A28C66811A89}"/>
              </a:ext>
            </a:extLst>
          </p:cNvPr>
          <p:cNvSpPr>
            <a:spLocks noGrp="1"/>
          </p:cNvSpPr>
          <p:nvPr>
            <p:ph type="body" sz="quarter" idx="10"/>
          </p:nvPr>
        </p:nvSpPr>
        <p:spPr/>
        <p:txBody>
          <a:bodyPr/>
          <a:lstStyle/>
          <a:p>
            <a:r>
              <a:rPr lang="en-AU" dirty="0"/>
              <a:t>ARPA presentation at ASIEQ Host Employment Forum.  Nov 2018</a:t>
            </a:r>
          </a:p>
        </p:txBody>
      </p:sp>
    </p:spTree>
    <p:extLst>
      <p:ext uri="{BB962C8B-B14F-4D97-AF65-F5344CB8AC3E}">
        <p14:creationId xmlns:p14="http://schemas.microsoft.com/office/powerpoint/2010/main" val="59721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Host Employment:  WHY is it used? (1)</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a:xfrm>
            <a:off x="1557494" y="1577787"/>
            <a:ext cx="9796305" cy="4360789"/>
          </a:xfrm>
        </p:spPr>
        <p:txBody>
          <a:bodyPr>
            <a:normAutofit/>
          </a:bodyPr>
          <a:lstStyle/>
          <a:p>
            <a:r>
              <a:rPr lang="en-US" dirty="0"/>
              <a:t>Benefits to the Worker:</a:t>
            </a:r>
          </a:p>
          <a:p>
            <a:pPr lvl="1"/>
            <a:r>
              <a:rPr lang="en-AU" dirty="0"/>
              <a:t>Leads to improvements in physical and psychological abilities and work capacity, and can increase the likelihood of returning to work.</a:t>
            </a:r>
          </a:p>
          <a:p>
            <a:pPr lvl="1"/>
            <a:r>
              <a:rPr lang="en-AU" dirty="0"/>
              <a:t>Rebuilds work skills and self confidence </a:t>
            </a:r>
          </a:p>
          <a:p>
            <a:pPr lvl="1"/>
            <a:r>
              <a:rPr lang="en-AU" dirty="0"/>
              <a:t>Establishes / maintains work routines following an injury or absence from the workforce </a:t>
            </a:r>
          </a:p>
          <a:p>
            <a:pPr lvl="1"/>
            <a:r>
              <a:rPr lang="en-AU" dirty="0"/>
              <a:t>Taking part in a work hardening program improves physical or psychological tolerances for work </a:t>
            </a:r>
          </a:p>
          <a:p>
            <a:pPr lvl="1"/>
            <a:r>
              <a:rPr lang="en-AU" dirty="0"/>
              <a:t>Gain practical experience and training in a new job. </a:t>
            </a:r>
          </a:p>
          <a:p>
            <a:pPr lvl="1"/>
            <a:r>
              <a:rPr lang="en-AU" dirty="0"/>
              <a:t>Build relationships with  new (prospective) employers, and demonstrate the ability to do the job</a:t>
            </a:r>
            <a:endParaRPr lang="en-US" dirty="0"/>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276426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Host Employment:  WHY is it used? (2)</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a:xfrm>
            <a:off x="1557494" y="1577787"/>
            <a:ext cx="9796305" cy="4360789"/>
          </a:xfrm>
        </p:spPr>
        <p:txBody>
          <a:bodyPr>
            <a:normAutofit/>
          </a:bodyPr>
          <a:lstStyle/>
          <a:p>
            <a:r>
              <a:rPr lang="en-AU" dirty="0"/>
              <a:t>Benefits for the Host Employer include:</a:t>
            </a:r>
          </a:p>
          <a:p>
            <a:pPr lvl="1"/>
            <a:r>
              <a:rPr lang="en-AU" dirty="0"/>
              <a:t>An additional skilled worker whose wages are paid by the referring authority</a:t>
            </a:r>
          </a:p>
          <a:p>
            <a:pPr lvl="1"/>
            <a:r>
              <a:rPr lang="en-AU" dirty="0"/>
              <a:t>Increased productivity for their business </a:t>
            </a:r>
          </a:p>
          <a:p>
            <a:pPr lvl="1"/>
            <a:r>
              <a:rPr lang="en-AU" dirty="0"/>
              <a:t>An additional 'set of hands' to provide support to the organisation</a:t>
            </a:r>
          </a:p>
          <a:p>
            <a:pPr lvl="1"/>
            <a:r>
              <a:rPr lang="en-AU" dirty="0"/>
              <a:t>If they wish to recruit a new team member, hosting a worker can be an obligation free way of trialling them first</a:t>
            </a:r>
          </a:p>
          <a:p>
            <a:pPr lvl="1"/>
            <a:r>
              <a:rPr lang="en-AU" dirty="0"/>
              <a:t>Able to train a potential employee without financial outlay</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264791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Host Employment:  WHY is it used? (3)</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a:xfrm>
            <a:off x="1557494" y="1577787"/>
            <a:ext cx="9796305" cy="4360789"/>
          </a:xfrm>
        </p:spPr>
        <p:txBody>
          <a:bodyPr>
            <a:normAutofit/>
          </a:bodyPr>
          <a:lstStyle/>
          <a:p>
            <a:r>
              <a:rPr lang="en-AU" dirty="0"/>
              <a:t>Benefits to the Pre-Injury Employer:</a:t>
            </a:r>
            <a:endParaRPr lang="en-US" dirty="0"/>
          </a:p>
          <a:p>
            <a:pPr lvl="1"/>
            <a:r>
              <a:rPr lang="en-US" b="1" dirty="0"/>
              <a:t>Social Benefits:</a:t>
            </a:r>
          </a:p>
          <a:p>
            <a:pPr lvl="2"/>
            <a:r>
              <a:rPr lang="en-US" dirty="0"/>
              <a:t>Can result in actual paid employment – wider savings to community and social security, families, health benefits of work, </a:t>
            </a:r>
            <a:r>
              <a:rPr lang="en-US" dirty="0" err="1"/>
              <a:t>etc</a:t>
            </a:r>
            <a:r>
              <a:rPr lang="en-US" dirty="0"/>
              <a:t> </a:t>
            </a:r>
            <a:r>
              <a:rPr lang="en-US" dirty="0" err="1"/>
              <a:t>etc</a:t>
            </a:r>
            <a:endParaRPr lang="en-US" dirty="0"/>
          </a:p>
          <a:p>
            <a:pPr lvl="2"/>
            <a:r>
              <a:rPr lang="en-US" dirty="0"/>
              <a:t>Increase capacity for work (work hardening)</a:t>
            </a:r>
          </a:p>
          <a:p>
            <a:pPr lvl="2"/>
            <a:r>
              <a:rPr lang="en-US" dirty="0"/>
              <a:t>Improve the psycho-social readiness for work and engagement with rehabilitation</a:t>
            </a:r>
          </a:p>
          <a:p>
            <a:pPr lvl="2"/>
            <a:r>
              <a:rPr lang="en-US" dirty="0"/>
              <a:t>Increase employee perception of the rehab process / morale</a:t>
            </a:r>
            <a:endParaRPr lang="en-US" b="1" dirty="0"/>
          </a:p>
          <a:p>
            <a:pPr lvl="1"/>
            <a:r>
              <a:rPr lang="en-US" b="1" dirty="0"/>
              <a:t>Claims Management Benefits:</a:t>
            </a:r>
          </a:p>
          <a:p>
            <a:pPr lvl="2"/>
            <a:r>
              <a:rPr lang="en-US" dirty="0"/>
              <a:t>Can result in actual paid employment / Closure of the case</a:t>
            </a:r>
          </a:p>
          <a:p>
            <a:pPr lvl="2"/>
            <a:r>
              <a:rPr lang="en-US" dirty="0"/>
              <a:t>Demonstrate capacity to work</a:t>
            </a:r>
          </a:p>
          <a:p>
            <a:pPr lvl="2"/>
            <a:r>
              <a:rPr lang="en-US" dirty="0"/>
              <a:t>Common law implications with Heads of Damages and loss of future earnings</a:t>
            </a:r>
          </a:p>
          <a:p>
            <a:pPr lvl="2"/>
            <a:r>
              <a:rPr lang="en-US" dirty="0"/>
              <a:t>Test the worker’s participation in rehab</a:t>
            </a:r>
          </a:p>
          <a:p>
            <a:pPr lvl="1"/>
            <a:endParaRPr lang="en-US" dirty="0"/>
          </a:p>
          <a:p>
            <a:pPr lvl="1"/>
            <a:endParaRPr lang="en-US" dirty="0"/>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268351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AU" dirty="0"/>
              <a:t>Host Employment: WHO uses it?</a:t>
            </a:r>
            <a:endParaRPr lang="en-US" dirty="0"/>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normAutofit lnSpcReduction="10000"/>
          </a:bodyPr>
          <a:lstStyle/>
          <a:p>
            <a:r>
              <a:rPr lang="en-US" dirty="0"/>
              <a:t>WorkCover QLD and other Self Insurers.</a:t>
            </a:r>
          </a:p>
          <a:p>
            <a:r>
              <a:rPr lang="en-US" dirty="0"/>
              <a:t>As Rehab Providers, we also see Host Employment being used in the following areas:</a:t>
            </a:r>
          </a:p>
          <a:p>
            <a:pPr lvl="1"/>
            <a:r>
              <a:rPr lang="en-US" dirty="0"/>
              <a:t>Other WC schemes.  </a:t>
            </a:r>
            <a:r>
              <a:rPr lang="en-US" dirty="0" err="1"/>
              <a:t>Eg.</a:t>
            </a:r>
            <a:r>
              <a:rPr lang="en-US" dirty="0"/>
              <a:t> Comcare and DVA</a:t>
            </a:r>
          </a:p>
          <a:p>
            <a:pPr lvl="1"/>
            <a:r>
              <a:rPr lang="en-US" dirty="0"/>
              <a:t>Income Protection and Life Insurance</a:t>
            </a:r>
          </a:p>
          <a:p>
            <a:pPr lvl="1"/>
            <a:r>
              <a:rPr lang="en-US" dirty="0"/>
              <a:t>CTP Insurance</a:t>
            </a:r>
          </a:p>
          <a:p>
            <a:pPr lvl="1"/>
            <a:r>
              <a:rPr lang="en-US" dirty="0"/>
              <a:t>Career Transition Programs</a:t>
            </a:r>
          </a:p>
          <a:p>
            <a:pPr lvl="1"/>
            <a:r>
              <a:rPr lang="en-US" dirty="0"/>
              <a:t>Disability and Employment </a:t>
            </a:r>
            <a:r>
              <a:rPr lang="en-US" dirty="0" err="1"/>
              <a:t>Employment</a:t>
            </a:r>
            <a:r>
              <a:rPr lang="en-US" dirty="0"/>
              <a:t> Services</a:t>
            </a:r>
          </a:p>
          <a:p>
            <a:pPr lvl="1"/>
            <a:r>
              <a:rPr lang="en-US" dirty="0"/>
              <a:t>Supported Employment Programs</a:t>
            </a:r>
          </a:p>
          <a:p>
            <a:pPr lvl="1"/>
            <a:r>
              <a:rPr lang="en-US" dirty="0"/>
              <a:t>Work Experience (e.g. Schools and Universities)</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Tree>
    <p:extLst>
      <p:ext uri="{BB962C8B-B14F-4D97-AF65-F5344CB8AC3E}">
        <p14:creationId xmlns:p14="http://schemas.microsoft.com/office/powerpoint/2010/main" val="32918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8EA8-68DE-4164-B896-E98A2304E337}"/>
              </a:ext>
            </a:extLst>
          </p:cNvPr>
          <p:cNvSpPr>
            <a:spLocks noGrp="1"/>
          </p:cNvSpPr>
          <p:nvPr>
            <p:ph type="title"/>
          </p:nvPr>
        </p:nvSpPr>
        <p:spPr/>
        <p:txBody>
          <a:bodyPr/>
          <a:lstStyle/>
          <a:p>
            <a:r>
              <a:rPr lang="en-US" dirty="0"/>
              <a:t>The process for finding Host Employers</a:t>
            </a:r>
          </a:p>
        </p:txBody>
      </p:sp>
      <p:sp>
        <p:nvSpPr>
          <p:cNvPr id="3" name="Content Placeholder 2">
            <a:extLst>
              <a:ext uri="{FF2B5EF4-FFF2-40B4-BE49-F238E27FC236}">
                <a16:creationId xmlns:a16="http://schemas.microsoft.com/office/drawing/2014/main" id="{C713D2F4-5353-4D82-8E31-AB04E1272C68}"/>
              </a:ext>
            </a:extLst>
          </p:cNvPr>
          <p:cNvSpPr>
            <a:spLocks noGrp="1"/>
          </p:cNvSpPr>
          <p:nvPr>
            <p:ph idx="1"/>
          </p:nvPr>
        </p:nvSpPr>
        <p:spPr/>
        <p:txBody>
          <a:bodyPr/>
          <a:lstStyle/>
          <a:p>
            <a:r>
              <a:rPr lang="en-US" dirty="0"/>
              <a:t>Depends on your goal ….</a:t>
            </a:r>
          </a:p>
        </p:txBody>
      </p:sp>
      <p:sp>
        <p:nvSpPr>
          <p:cNvPr id="4" name="Text Placeholder 3">
            <a:extLst>
              <a:ext uri="{FF2B5EF4-FFF2-40B4-BE49-F238E27FC236}">
                <a16:creationId xmlns:a16="http://schemas.microsoft.com/office/drawing/2014/main" id="{92C1839A-DE29-42D8-A1AD-2EDD94F19DD8}"/>
              </a:ext>
            </a:extLst>
          </p:cNvPr>
          <p:cNvSpPr>
            <a:spLocks noGrp="1"/>
          </p:cNvSpPr>
          <p:nvPr>
            <p:ph type="body" sz="quarter" idx="10"/>
          </p:nvPr>
        </p:nvSpPr>
        <p:spPr/>
        <p:txBody>
          <a:bodyPr/>
          <a:lstStyle/>
          <a:p>
            <a:r>
              <a:rPr lang="en-AU" dirty="0"/>
              <a:t>ARPA presentation at ASIEQ Host Employment Forum.  Nov 2018</a:t>
            </a:r>
          </a:p>
          <a:p>
            <a:endParaRPr lang="en-US" dirty="0"/>
          </a:p>
        </p:txBody>
      </p:sp>
      <p:sp>
        <p:nvSpPr>
          <p:cNvPr id="6" name="Isosceles Triangle 5">
            <a:extLst>
              <a:ext uri="{FF2B5EF4-FFF2-40B4-BE49-F238E27FC236}">
                <a16:creationId xmlns:a16="http://schemas.microsoft.com/office/drawing/2014/main" id="{094C8F09-4C73-463A-8937-88F1FF73FAD2}"/>
              </a:ext>
            </a:extLst>
          </p:cNvPr>
          <p:cNvSpPr/>
          <p:nvPr/>
        </p:nvSpPr>
        <p:spPr>
          <a:xfrm rot="5400000">
            <a:off x="5580338" y="183967"/>
            <a:ext cx="2071227" cy="7763435"/>
          </a:xfrm>
          <a:prstGeom prst="triangle">
            <a:avLst>
              <a:gd name="adj" fmla="val 444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95818B3-F502-4FB3-85B6-4AB56EBA8D5F}"/>
              </a:ext>
            </a:extLst>
          </p:cNvPr>
          <p:cNvSpPr txBox="1"/>
          <p:nvPr/>
        </p:nvSpPr>
        <p:spPr>
          <a:xfrm>
            <a:off x="2734234" y="3066349"/>
            <a:ext cx="4669971" cy="1754326"/>
          </a:xfrm>
          <a:prstGeom prst="rect">
            <a:avLst/>
          </a:prstGeom>
          <a:noFill/>
        </p:spPr>
        <p:txBody>
          <a:bodyPr wrap="square" rtlCol="0">
            <a:spAutoFit/>
          </a:bodyPr>
          <a:lstStyle/>
          <a:p>
            <a:r>
              <a:rPr lang="en-US" b="1" dirty="0"/>
              <a:t>RTW Outcome</a:t>
            </a:r>
          </a:p>
          <a:p>
            <a:pPr marL="285750" indent="-285750">
              <a:buFont typeface="Arial" panose="020B0604020202020204" pitchFamily="34" charset="0"/>
              <a:buChar char="•"/>
            </a:pPr>
            <a:r>
              <a:rPr lang="en-US" dirty="0"/>
              <a:t>Vocational Assessment</a:t>
            </a:r>
          </a:p>
          <a:p>
            <a:pPr marL="285750" indent="-285750">
              <a:buFont typeface="Arial" panose="020B0604020202020204" pitchFamily="34" charset="0"/>
              <a:buChar char="•"/>
            </a:pPr>
            <a:r>
              <a:rPr lang="en-US" dirty="0"/>
              <a:t>Clear functional abilities</a:t>
            </a:r>
          </a:p>
          <a:p>
            <a:pPr marL="285750" indent="-285750">
              <a:buFont typeface="Arial" panose="020B0604020202020204" pitchFamily="34" charset="0"/>
              <a:buChar char="•"/>
            </a:pPr>
            <a:r>
              <a:rPr lang="en-US" dirty="0"/>
              <a:t>Clear job goal</a:t>
            </a:r>
          </a:p>
          <a:p>
            <a:pPr marL="285750" indent="-285750">
              <a:buFont typeface="Arial" panose="020B0604020202020204" pitchFamily="34" charset="0"/>
              <a:buChar char="•"/>
            </a:pPr>
            <a:r>
              <a:rPr lang="en-US" dirty="0"/>
              <a:t>IW Commitment and agreement</a:t>
            </a:r>
          </a:p>
          <a:p>
            <a:pPr marL="285750" indent="-285750">
              <a:buFont typeface="Arial" panose="020B0604020202020204" pitchFamily="34" charset="0"/>
              <a:buChar char="•"/>
            </a:pPr>
            <a:r>
              <a:rPr lang="en-US" dirty="0"/>
              <a:t>IW actively participates</a:t>
            </a:r>
          </a:p>
        </p:txBody>
      </p:sp>
      <p:sp>
        <p:nvSpPr>
          <p:cNvPr id="8" name="TextBox 7">
            <a:extLst>
              <a:ext uri="{FF2B5EF4-FFF2-40B4-BE49-F238E27FC236}">
                <a16:creationId xmlns:a16="http://schemas.microsoft.com/office/drawing/2014/main" id="{743576F5-CD1D-4427-9350-860DA393ABEF}"/>
              </a:ext>
            </a:extLst>
          </p:cNvPr>
          <p:cNvSpPr txBox="1"/>
          <p:nvPr/>
        </p:nvSpPr>
        <p:spPr>
          <a:xfrm>
            <a:off x="7994469" y="3066349"/>
            <a:ext cx="3563399" cy="1477328"/>
          </a:xfrm>
          <a:prstGeom prst="rect">
            <a:avLst/>
          </a:prstGeom>
          <a:noFill/>
        </p:spPr>
        <p:txBody>
          <a:bodyPr wrap="square" rtlCol="0">
            <a:spAutoFit/>
          </a:bodyPr>
          <a:lstStyle/>
          <a:p>
            <a:r>
              <a:rPr lang="en-US" b="1" dirty="0"/>
              <a:t>Claims Management</a:t>
            </a:r>
          </a:p>
          <a:p>
            <a:pPr marL="285750" indent="-285750">
              <a:buFont typeface="Arial" panose="020B0604020202020204" pitchFamily="34" charset="0"/>
              <a:buChar char="•"/>
            </a:pPr>
            <a:r>
              <a:rPr lang="en-US" dirty="0"/>
              <a:t>Demonstrate capacity for work</a:t>
            </a:r>
          </a:p>
          <a:p>
            <a:pPr marL="285750" indent="-285750">
              <a:buFont typeface="Arial" panose="020B0604020202020204" pitchFamily="34" charset="0"/>
              <a:buChar char="•"/>
            </a:pPr>
            <a:r>
              <a:rPr lang="en-US" dirty="0"/>
              <a:t>Tick the box rehab</a:t>
            </a:r>
          </a:p>
          <a:p>
            <a:pPr marL="285750" indent="-285750">
              <a:buFont typeface="Arial" panose="020B0604020202020204" pitchFamily="34" charset="0"/>
              <a:buChar char="•"/>
            </a:pPr>
            <a:r>
              <a:rPr lang="en-US" dirty="0"/>
              <a:t>Test worker participation in rehab</a:t>
            </a:r>
          </a:p>
        </p:txBody>
      </p:sp>
    </p:spTree>
    <p:extLst>
      <p:ext uri="{BB962C8B-B14F-4D97-AF65-F5344CB8AC3E}">
        <p14:creationId xmlns:p14="http://schemas.microsoft.com/office/powerpoint/2010/main" val="3810092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2449</Words>
  <Application>Microsoft Office PowerPoint</Application>
  <PresentationFormat>Widescreen</PresentationFormat>
  <Paragraphs>188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ASIEQ Host Employment Forum</vt:lpstr>
      <vt:lpstr>OUTLINE</vt:lpstr>
      <vt:lpstr>Host Employment:  WHAT is it?</vt:lpstr>
      <vt:lpstr>Host Employment:  WHEN is it used?</vt:lpstr>
      <vt:lpstr>Host Employment:  WHY is it used? (1)</vt:lpstr>
      <vt:lpstr>Host Employment:  WHY is it used? (2)</vt:lpstr>
      <vt:lpstr>Host Employment:  WHY is it used? (3)</vt:lpstr>
      <vt:lpstr>Host Employment: WHO uses it?</vt:lpstr>
      <vt:lpstr>The process for finding Host Employers</vt:lpstr>
      <vt:lpstr>Process cont.</vt:lpstr>
      <vt:lpstr>Pitfalls – a Rehab Providers Perspective</vt:lpstr>
      <vt:lpstr>Outcomes – a Rehab Providers Perspective</vt:lpstr>
      <vt:lpstr> RTW outcomes for 2018…</vt:lpstr>
      <vt:lpstr>Outcomes – a Rehab Providers Perspective</vt:lpstr>
      <vt:lpstr>Questions and Case Studies?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Whittingham</dc:creator>
  <cp:lastModifiedBy>Julia Bunn</cp:lastModifiedBy>
  <cp:revision>42</cp:revision>
  <dcterms:created xsi:type="dcterms:W3CDTF">2018-05-08T12:54:05Z</dcterms:created>
  <dcterms:modified xsi:type="dcterms:W3CDTF">2018-11-20T22:07:31Z</dcterms:modified>
</cp:coreProperties>
</file>