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7" r:id="rId4"/>
    <p:sldId id="284" r:id="rId5"/>
    <p:sldId id="283" r:id="rId6"/>
    <p:sldId id="285" r:id="rId7"/>
    <p:sldId id="275" r:id="rId8"/>
    <p:sldId id="273" r:id="rId9"/>
    <p:sldId id="282" r:id="rId10"/>
    <p:sldId id="286" r:id="rId11"/>
    <p:sldId id="287" r:id="rId12"/>
  </p:sldIdLst>
  <p:sldSz cx="9906000" cy="6858000" type="A4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14" y="126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1" y="2404538"/>
            <a:ext cx="6310636" cy="1646304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00386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1" y="4050847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9FE3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7489" y="6041378"/>
            <a:ext cx="7178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6386" y="6041373"/>
            <a:ext cx="537866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1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44" y="609608"/>
            <a:ext cx="6984793" cy="340360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44" y="4470403"/>
            <a:ext cx="6984793" cy="15709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0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4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609602"/>
            <a:ext cx="6576484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3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FontTx/>
              <a:buNone/>
              <a:defRPr/>
            </a:lvl2pPr>
            <a:lvl3pPr marL="685773" indent="0">
              <a:buFontTx/>
              <a:buNone/>
              <a:defRPr/>
            </a:lvl3pPr>
            <a:lvl4pPr marL="1028658" indent="0">
              <a:buFontTx/>
              <a:buNone/>
              <a:defRPr/>
            </a:lvl4pPr>
            <a:lvl5pPr marL="1371547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44" y="4470403"/>
            <a:ext cx="6984793" cy="15709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0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70" y="790380"/>
            <a:ext cx="4953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7"/>
            <a:ext cx="4953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73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44" y="1931991"/>
            <a:ext cx="6984793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44" y="4527461"/>
            <a:ext cx="6984793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0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609602"/>
            <a:ext cx="6576484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4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FontTx/>
              <a:buNone/>
              <a:defRPr/>
            </a:lvl2pPr>
            <a:lvl3pPr marL="685773" indent="0">
              <a:buFontTx/>
              <a:buNone/>
              <a:defRPr/>
            </a:lvl3pPr>
            <a:lvl4pPr marL="1028658" indent="0">
              <a:buFontTx/>
              <a:buNone/>
              <a:defRPr/>
            </a:lvl4pPr>
            <a:lvl5pPr marL="1371547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44" y="4527461"/>
            <a:ext cx="6984793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0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70" y="790380"/>
            <a:ext cx="4953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7"/>
            <a:ext cx="4953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08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22" y="609602"/>
            <a:ext cx="697791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4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887" indent="0">
              <a:buFontTx/>
              <a:buNone/>
              <a:defRPr/>
            </a:lvl2pPr>
            <a:lvl3pPr marL="685773" indent="0">
              <a:buFontTx/>
              <a:buNone/>
              <a:defRPr/>
            </a:lvl3pPr>
            <a:lvl4pPr marL="1028658" indent="0">
              <a:buFontTx/>
              <a:buNone/>
              <a:defRPr/>
            </a:lvl4pPr>
            <a:lvl5pPr marL="1371547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44" y="4527461"/>
            <a:ext cx="6984793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0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3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8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48" y="609612"/>
            <a:ext cx="10601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7" y="609609"/>
            <a:ext cx="5736372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44" y="2700881"/>
            <a:ext cx="6984793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44" y="4527449"/>
            <a:ext cx="6984793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0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6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6" y="2160591"/>
            <a:ext cx="3399528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600"/>
            <a:ext cx="3399528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0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8" y="2160985"/>
            <a:ext cx="340081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87" indent="0">
              <a:buNone/>
              <a:defRPr sz="1500" b="1"/>
            </a:lvl2pPr>
            <a:lvl3pPr marL="685773" indent="0">
              <a:buNone/>
              <a:defRPr sz="1351" b="1"/>
            </a:lvl3pPr>
            <a:lvl4pPr marL="1028658" indent="0">
              <a:buNone/>
              <a:defRPr sz="1200" b="1"/>
            </a:lvl4pPr>
            <a:lvl5pPr marL="1371547" indent="0">
              <a:buNone/>
              <a:defRPr sz="1200" b="1"/>
            </a:lvl5pPr>
            <a:lvl6pPr marL="1714433" indent="0">
              <a:buNone/>
              <a:defRPr sz="1200" b="1"/>
            </a:lvl6pPr>
            <a:lvl7pPr marL="2057320" indent="0">
              <a:buNone/>
              <a:defRPr sz="1200" b="1"/>
            </a:lvl7pPr>
            <a:lvl8pPr marL="2400206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8" y="2737252"/>
            <a:ext cx="3400818" cy="33041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6" y="2160985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87" indent="0">
              <a:buNone/>
              <a:defRPr sz="1500" b="1"/>
            </a:lvl2pPr>
            <a:lvl3pPr marL="685773" indent="0">
              <a:buNone/>
              <a:defRPr sz="1351" b="1"/>
            </a:lvl3pPr>
            <a:lvl4pPr marL="1028658" indent="0">
              <a:buNone/>
              <a:defRPr sz="1200" b="1"/>
            </a:lvl4pPr>
            <a:lvl5pPr marL="1371547" indent="0">
              <a:buNone/>
              <a:defRPr sz="1200" b="1"/>
            </a:lvl5pPr>
            <a:lvl6pPr marL="1714433" indent="0">
              <a:buNone/>
              <a:defRPr sz="1200" b="1"/>
            </a:lvl6pPr>
            <a:lvl7pPr marL="2057320" indent="0">
              <a:buNone/>
              <a:defRPr sz="1200" b="1"/>
            </a:lvl7pPr>
            <a:lvl8pPr marL="2400206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9" y="2737252"/>
            <a:ext cx="3400814" cy="33041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8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44" y="609601"/>
            <a:ext cx="698479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9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7"/>
            <a:ext cx="3131804" cy="127846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7" y="514932"/>
            <a:ext cx="3667252" cy="552643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7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  <a:lvl2pPr marL="342785" indent="0">
              <a:buNone/>
              <a:defRPr sz="1051"/>
            </a:lvl2pPr>
            <a:lvl3pPr marL="685568" indent="0">
              <a:buNone/>
              <a:defRPr sz="900"/>
            </a:lvl3pPr>
            <a:lvl4pPr marL="1028351" indent="0">
              <a:buNone/>
              <a:defRPr sz="751"/>
            </a:lvl4pPr>
            <a:lvl5pPr marL="1371135" indent="0">
              <a:buNone/>
              <a:defRPr sz="751"/>
            </a:lvl5pPr>
            <a:lvl6pPr marL="1713920" indent="0">
              <a:buNone/>
              <a:defRPr sz="751"/>
            </a:lvl6pPr>
            <a:lvl7pPr marL="2056700" indent="0">
              <a:buNone/>
              <a:defRPr sz="751"/>
            </a:lvl7pPr>
            <a:lvl8pPr marL="2399485" indent="0">
              <a:buNone/>
              <a:defRPr sz="751"/>
            </a:lvl8pPr>
            <a:lvl9pPr marL="2742269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4800609"/>
            <a:ext cx="6984792" cy="56674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44" y="609609"/>
            <a:ext cx="6984793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7" indent="0">
              <a:buNone/>
              <a:defRPr sz="1200"/>
            </a:lvl2pPr>
            <a:lvl3pPr marL="685773" indent="0">
              <a:buNone/>
              <a:defRPr sz="1200"/>
            </a:lvl3pPr>
            <a:lvl4pPr marL="1028658" indent="0">
              <a:buNone/>
              <a:defRPr sz="1200"/>
            </a:lvl4pPr>
            <a:lvl5pPr marL="1371547" indent="0">
              <a:buNone/>
              <a:defRPr sz="1200"/>
            </a:lvl5pPr>
            <a:lvl6pPr marL="1714433" indent="0">
              <a:buNone/>
              <a:defRPr sz="1200"/>
            </a:lvl6pPr>
            <a:lvl7pPr marL="2057320" indent="0">
              <a:buNone/>
              <a:defRPr sz="1200"/>
            </a:lvl7pPr>
            <a:lvl8pPr marL="2400206" indent="0">
              <a:buNone/>
              <a:defRPr sz="1200"/>
            </a:lvl8pPr>
            <a:lvl9pPr marL="2743091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5" y="5367347"/>
            <a:ext cx="6984792" cy="674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87" indent="0">
              <a:buNone/>
              <a:defRPr sz="900"/>
            </a:lvl2pPr>
            <a:lvl3pPr marL="685773" indent="0">
              <a:buNone/>
              <a:defRPr sz="751"/>
            </a:lvl3pPr>
            <a:lvl4pPr marL="1028658" indent="0">
              <a:buNone/>
              <a:defRPr sz="675"/>
            </a:lvl4pPr>
            <a:lvl5pPr marL="1371547" indent="0">
              <a:buNone/>
              <a:defRPr sz="675"/>
            </a:lvl5pPr>
            <a:lvl6pPr marL="1714433" indent="0">
              <a:buNone/>
              <a:defRPr sz="675"/>
            </a:lvl6pPr>
            <a:lvl7pPr marL="2057320" indent="0">
              <a:buNone/>
              <a:defRPr sz="675"/>
            </a:lvl7pPr>
            <a:lvl8pPr marL="2400206" indent="0">
              <a:buNone/>
              <a:defRPr sz="675"/>
            </a:lvl8pPr>
            <a:lvl9pPr marL="2743091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9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395" y="609601"/>
            <a:ext cx="676656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95" y="2160600"/>
            <a:ext cx="676656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70619" y="6041378"/>
            <a:ext cx="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5394" y="6041378"/>
            <a:ext cx="4915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089" y="6041373"/>
            <a:ext cx="537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342887" rtl="0" eaLnBrk="1" latinLnBrk="0" hangingPunct="1">
        <a:spcBef>
          <a:spcPct val="0"/>
        </a:spcBef>
        <a:buNone/>
        <a:defRPr sz="2700" kern="1200">
          <a:solidFill>
            <a:srgbClr val="003865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5" indent="-257165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1" kern="1200">
          <a:solidFill>
            <a:srgbClr val="009FE3"/>
          </a:solidFill>
          <a:latin typeface="+mn-lt"/>
          <a:ea typeface="+mn-ea"/>
          <a:cs typeface="+mn-cs"/>
        </a:defRPr>
      </a:lvl1pPr>
      <a:lvl2pPr marL="557190" indent="-214305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009FE3"/>
          </a:solidFill>
          <a:latin typeface="+mn-lt"/>
          <a:ea typeface="+mn-ea"/>
          <a:cs typeface="+mn-cs"/>
        </a:defRPr>
      </a:lvl2pPr>
      <a:lvl3pPr marL="857216" indent="-171444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kern="1200">
          <a:solidFill>
            <a:srgbClr val="009FE3"/>
          </a:solidFill>
          <a:latin typeface="+mn-lt"/>
          <a:ea typeface="+mn-ea"/>
          <a:cs typeface="+mn-cs"/>
        </a:defRPr>
      </a:lvl3pPr>
      <a:lvl4pPr marL="1200104" indent="-171444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rgbClr val="009FE3"/>
          </a:solidFill>
          <a:latin typeface="+mn-lt"/>
          <a:ea typeface="+mn-ea"/>
          <a:cs typeface="+mn-cs"/>
        </a:defRPr>
      </a:lvl4pPr>
      <a:lvl5pPr marL="1542989" indent="-171444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rgbClr val="009FE3"/>
          </a:solidFill>
          <a:latin typeface="+mn-lt"/>
          <a:ea typeface="+mn-ea"/>
          <a:cs typeface="+mn-cs"/>
        </a:defRPr>
      </a:lvl5pPr>
      <a:lvl6pPr marL="1885876" indent="-171444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63" indent="-171444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49" indent="-171444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36" indent="-171444" algn="l" defTabSz="342887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8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7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3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0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6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961804"/>
            <a:ext cx="6437847" cy="2089038"/>
          </a:xfrm>
        </p:spPr>
        <p:txBody>
          <a:bodyPr/>
          <a:lstStyle/>
          <a:p>
            <a:r>
              <a:rPr lang="en-AU" dirty="0" smtClean="0"/>
              <a:t>ASIEQ Quarterly </a:t>
            </a:r>
            <a:br>
              <a:rPr lang="en-AU" dirty="0" smtClean="0"/>
            </a:br>
            <a:r>
              <a:rPr lang="en-AU" dirty="0" smtClean="0"/>
              <a:t>General Meeting</a:t>
            </a:r>
            <a:br>
              <a:rPr lang="en-AU" dirty="0" smtClean="0"/>
            </a:br>
            <a:r>
              <a:rPr lang="en-AU" dirty="0" smtClean="0"/>
              <a:t>20th February 2019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Association of Self Insured </a:t>
            </a:r>
            <a:r>
              <a:rPr lang="en-AU" dirty="0" smtClean="0"/>
              <a:t>Employers of Queensland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3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5" y="609601"/>
            <a:ext cx="6967252" cy="1320800"/>
          </a:xfrm>
        </p:spPr>
        <p:txBody>
          <a:bodyPr/>
          <a:lstStyle/>
          <a:p>
            <a:r>
              <a:rPr lang="en-US" dirty="0" smtClean="0"/>
              <a:t>Worksite Wellness Program Manager Course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5" y="1454005"/>
            <a:ext cx="3646154" cy="4525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672" y="1345319"/>
            <a:ext cx="3212454" cy="2456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83" b="5189"/>
          <a:stretch/>
        </p:blipFill>
        <p:spPr>
          <a:xfrm>
            <a:off x="4353557" y="3801421"/>
            <a:ext cx="3115983" cy="21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5" y="609601"/>
            <a:ext cx="6917376" cy="811875"/>
          </a:xfrm>
        </p:spPr>
        <p:txBody>
          <a:bodyPr/>
          <a:lstStyle/>
          <a:p>
            <a:r>
              <a:rPr lang="en-US" dirty="0" smtClean="0"/>
              <a:t>PIEF Update – </a:t>
            </a:r>
            <a:r>
              <a:rPr lang="en-US" sz="2000" dirty="0" smtClean="0"/>
              <a:t>Personal Injury Education Foundation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5" y="1421476"/>
            <a:ext cx="6766560" cy="1447124"/>
          </a:xfrm>
        </p:spPr>
        <p:txBody>
          <a:bodyPr/>
          <a:lstStyle/>
          <a:p>
            <a:r>
              <a:rPr lang="en-US" dirty="0" smtClean="0"/>
              <a:t>Sue Crawford CEO PIEF has been asked about training options for QLD </a:t>
            </a:r>
          </a:p>
          <a:p>
            <a:r>
              <a:rPr lang="en-US" dirty="0" smtClean="0"/>
              <a:t>Sue will be attending the Back to the Future Conference </a:t>
            </a:r>
          </a:p>
          <a:p>
            <a:r>
              <a:rPr lang="en-US" dirty="0" smtClean="0"/>
              <a:t>Working Parties should seek out Sue at the conference</a:t>
            </a:r>
          </a:p>
          <a:p>
            <a:r>
              <a:rPr lang="en-US" dirty="0" smtClean="0"/>
              <a:t>PIEF to hold their Bi-annual Conference and Awards in QLD 2020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21726" y="6109854"/>
            <a:ext cx="31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Closing any Questions?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4579" y="3050772"/>
            <a:ext cx="6917376" cy="590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887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386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WorkCover Update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7204" y="3641686"/>
            <a:ext cx="732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Informal meeting with Sharon Stratford &amp; Laurent Cazier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Premium Structure being offered – Burning Cost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to approaches by entities that want to return to WorkCover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Would consider joint working parties on </a:t>
            </a:r>
            <a:r>
              <a:rPr lang="en-US" smtClean="0"/>
              <a:t>audit issues.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900" y="642852"/>
            <a:ext cx="6766560" cy="803563"/>
          </a:xfrm>
        </p:spPr>
        <p:txBody>
          <a:bodyPr/>
          <a:lstStyle/>
          <a:p>
            <a:r>
              <a:rPr lang="en-US" dirty="0" smtClean="0"/>
              <a:t>Back to Basics to Build a Better Future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1680"/>
          <a:stretch/>
        </p:blipFill>
        <p:spPr>
          <a:xfrm>
            <a:off x="5390242" y="1337490"/>
            <a:ext cx="2647955" cy="2541299"/>
          </a:xfrm>
        </p:spPr>
      </p:pic>
      <p:sp>
        <p:nvSpPr>
          <p:cNvPr id="5" name="TextBox 4"/>
          <p:cNvSpPr txBox="1"/>
          <p:nvPr/>
        </p:nvSpPr>
        <p:spPr>
          <a:xfrm>
            <a:off x="1244446" y="3991297"/>
            <a:ext cx="5796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Developing a Platform for 2019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Today’s Forum is a Trial to determine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what the future may hold.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In addition to the Hopper issues and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Audit Protocols we need to establish what the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Meeting/Forum for the 15</a:t>
            </a:r>
            <a:r>
              <a:rPr lang="en-US" sz="16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May should look like.</a:t>
            </a:r>
          </a:p>
          <a:p>
            <a:pPr algn="ctr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Is this a way to improve collaboration between members?  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537" t="19878" r="24927" b="37413"/>
          <a:stretch/>
        </p:blipFill>
        <p:spPr>
          <a:xfrm>
            <a:off x="904900" y="1540768"/>
            <a:ext cx="4394200" cy="2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6" y="609601"/>
            <a:ext cx="7281949" cy="588134"/>
          </a:xfrm>
        </p:spPr>
        <p:txBody>
          <a:bodyPr>
            <a:normAutofit/>
          </a:bodyPr>
          <a:lstStyle/>
          <a:p>
            <a:r>
              <a:rPr lang="en-AU" dirty="0" smtClean="0"/>
              <a:t>Updates since the November Forum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5" y="1240971"/>
            <a:ext cx="6766560" cy="5127171"/>
          </a:xfrm>
        </p:spPr>
        <p:txBody>
          <a:bodyPr>
            <a:normAutofit lnSpcReduction="10000"/>
          </a:bodyPr>
          <a:lstStyle/>
          <a:p>
            <a:r>
              <a:rPr lang="en-AU" sz="1549" dirty="0" smtClean="0"/>
              <a:t>Communication Strategy – LinkedIn – ASIEQ Members Group</a:t>
            </a:r>
          </a:p>
          <a:p>
            <a:pPr lvl="1"/>
            <a:r>
              <a:rPr lang="en-AU" sz="1398" dirty="0" smtClean="0"/>
              <a:t>Need to promote LinkedIn availability and usage by members. </a:t>
            </a:r>
          </a:p>
          <a:p>
            <a:r>
              <a:rPr lang="en-AU" sz="1549" dirty="0" smtClean="0"/>
              <a:t>Production of draft by-laws to delayed to 30</a:t>
            </a:r>
            <a:r>
              <a:rPr lang="en-AU" sz="1549" baseline="30000" dirty="0" smtClean="0"/>
              <a:t>th</a:t>
            </a:r>
            <a:r>
              <a:rPr lang="en-AU" sz="1549" dirty="0" smtClean="0"/>
              <a:t> April because of Conference commitments. </a:t>
            </a:r>
          </a:p>
          <a:p>
            <a:r>
              <a:rPr lang="en-AU" sz="1549" dirty="0" smtClean="0"/>
              <a:t>Susan Atme appointed Contract Manager to over see Secretariat. </a:t>
            </a:r>
          </a:p>
          <a:p>
            <a:pPr lvl="1"/>
            <a:r>
              <a:rPr lang="en-AU" sz="1398" dirty="0" smtClean="0"/>
              <a:t>Contract expires 31 July 2019 – tender process required. </a:t>
            </a:r>
            <a:endParaRPr lang="en-AU" sz="1398" dirty="0"/>
          </a:p>
          <a:p>
            <a:r>
              <a:rPr lang="en-US" sz="1600" dirty="0" smtClean="0"/>
              <a:t> </a:t>
            </a:r>
            <a:r>
              <a:rPr lang="en-US" sz="1600" dirty="0"/>
              <a:t>Office of Industrial Relations </a:t>
            </a:r>
            <a:r>
              <a:rPr lang="en-US" sz="1600" dirty="0" smtClean="0"/>
              <a:t>held forum </a:t>
            </a: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December </a:t>
            </a:r>
            <a:r>
              <a:rPr lang="en-US" sz="1600" dirty="0" smtClean="0"/>
              <a:t>to </a:t>
            </a:r>
            <a:r>
              <a:rPr lang="en-US" sz="1600" dirty="0"/>
              <a:t>discuss:-</a:t>
            </a:r>
          </a:p>
          <a:p>
            <a:pPr lvl="1"/>
            <a:r>
              <a:rPr lang="en-US" sz="1600" dirty="0"/>
              <a:t>Self Insurance Performance and Compliance Framework</a:t>
            </a:r>
          </a:p>
          <a:p>
            <a:pPr lvl="1"/>
            <a:r>
              <a:rPr lang="en-US" sz="1600" dirty="0"/>
              <a:t>Workers’ Compensation Compliance and Enforcement Policy </a:t>
            </a:r>
            <a:endParaRPr lang="en-GB" sz="1600" dirty="0"/>
          </a:p>
          <a:p>
            <a:pPr marL="0" indent="0">
              <a:buNone/>
            </a:pPr>
            <a:r>
              <a:rPr lang="en-US" sz="1600" dirty="0" smtClean="0"/>
              <a:t>	Members advised policy/documents to be released by 31 December 	with all other documents to be released by 30 June 2019.</a:t>
            </a:r>
          </a:p>
          <a:p>
            <a:pPr marL="0" indent="0">
              <a:buNone/>
            </a:pPr>
            <a:r>
              <a:rPr lang="en-US" sz="1600" dirty="0" smtClean="0"/>
              <a:t>	Subsequent extension provided to 31 January. Further input by 	ASIEQ to be discussed by David Gomulka. Still awaiting Regulator 	Sign Off. </a:t>
            </a:r>
          </a:p>
          <a:p>
            <a:r>
              <a:rPr lang="en-US" sz="1600" dirty="0" smtClean="0"/>
              <a:t>Licence Managers invited to attend Forum on the 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February 2018 must RSVP by 25 February. The forum is to discuss the claims and rehabilitation performance management auditing of self insurers.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Note:- This topic to be reviewed in group discussion in todays forum</a:t>
            </a:r>
            <a:endParaRPr lang="en-US" sz="1600" b="1" dirty="0">
              <a:solidFill>
                <a:srgbClr val="0070C0"/>
              </a:solidFill>
            </a:endParaRPr>
          </a:p>
          <a:p>
            <a:pPr lvl="1"/>
            <a:endParaRPr lang="en-AU" sz="1398" dirty="0" smtClean="0"/>
          </a:p>
        </p:txBody>
      </p:sp>
    </p:spTree>
    <p:extLst>
      <p:ext uri="{BB962C8B-B14F-4D97-AF65-F5344CB8AC3E}">
        <p14:creationId xmlns:p14="http://schemas.microsoft.com/office/powerpoint/2010/main" val="35935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5" y="609601"/>
            <a:ext cx="6766560" cy="1086195"/>
          </a:xfrm>
        </p:spPr>
        <p:txBody>
          <a:bodyPr/>
          <a:lstStyle/>
          <a:p>
            <a:pPr algn="ctr"/>
            <a:r>
              <a:rPr lang="en-US" dirty="0" smtClean="0"/>
              <a:t>2019 Back to the Future of Injury Management Conference Update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13" t="18604" r="25695" b="24431"/>
          <a:stretch/>
        </p:blipFill>
        <p:spPr>
          <a:xfrm>
            <a:off x="1064029" y="1758216"/>
            <a:ext cx="5862480" cy="40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1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47462" cy="562494"/>
          </a:xfrm>
        </p:spPr>
        <p:txBody>
          <a:bodyPr/>
          <a:lstStyle/>
          <a:p>
            <a:r>
              <a:rPr lang="en-US" dirty="0" smtClean="0"/>
              <a:t>Conference Six Page Flyer &amp; Program Released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54" y="1249416"/>
            <a:ext cx="5242994" cy="2478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91" y="3805064"/>
            <a:ext cx="5691880" cy="27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5" y="609601"/>
            <a:ext cx="6766560" cy="504304"/>
          </a:xfrm>
        </p:spPr>
        <p:txBody>
          <a:bodyPr/>
          <a:lstStyle/>
          <a:p>
            <a:r>
              <a:rPr lang="en-US" dirty="0" smtClean="0"/>
              <a:t>Thank you to our Table Sponsors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24" t="22236" r="25784" b="17732"/>
          <a:stretch/>
        </p:blipFill>
        <p:spPr>
          <a:xfrm>
            <a:off x="842555" y="1363287"/>
            <a:ext cx="6492239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8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66" y="626227"/>
            <a:ext cx="6766560" cy="570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Information about the Conference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5" y="1363288"/>
            <a:ext cx="6917376" cy="4505498"/>
          </a:xfrm>
        </p:spPr>
        <p:txBody>
          <a:bodyPr>
            <a:normAutofit/>
          </a:bodyPr>
          <a:lstStyle/>
          <a:p>
            <a:r>
              <a:rPr lang="en-US" sz="2000" dirty="0"/>
              <a:t>Approximately 230 </a:t>
            </a:r>
            <a:r>
              <a:rPr lang="en-US" sz="2000" dirty="0" smtClean="0"/>
              <a:t>Seats have been sold to date</a:t>
            </a:r>
          </a:p>
          <a:p>
            <a:r>
              <a:rPr lang="en-US" sz="2000" dirty="0" smtClean="0"/>
              <a:t>This includes 24 tables of 8 Seats (192 Seats)</a:t>
            </a:r>
          </a:p>
          <a:p>
            <a:r>
              <a:rPr lang="en-US" sz="2000" dirty="0" smtClean="0"/>
              <a:t>ASIEQ has 2 tables which have been on sold to members  </a:t>
            </a:r>
          </a:p>
          <a:p>
            <a:r>
              <a:rPr lang="en-US" sz="2000" dirty="0" smtClean="0"/>
              <a:t>Members tickets price-$625 + GST until 28 February  </a:t>
            </a:r>
          </a:p>
          <a:p>
            <a:r>
              <a:rPr lang="en-US" sz="2000" dirty="0" smtClean="0"/>
              <a:t>Current Rate $1220 +GST p/p </a:t>
            </a:r>
            <a:r>
              <a:rPr lang="en-US" sz="1200" dirty="0" smtClean="0"/>
              <a:t>(Less $200 Supporters Discount )</a:t>
            </a:r>
          </a:p>
          <a:p>
            <a:r>
              <a:rPr lang="en-US" sz="2000" dirty="0" smtClean="0"/>
              <a:t>Over $159,000 in invoices issued to date</a:t>
            </a:r>
          </a:p>
          <a:p>
            <a:r>
              <a:rPr lang="en-US" sz="2000" dirty="0" smtClean="0"/>
              <a:t>Current costs incurred approximately $156,000</a:t>
            </a:r>
          </a:p>
          <a:p>
            <a:r>
              <a:rPr lang="en-US" sz="2000" dirty="0" smtClean="0"/>
              <a:t>Further income to be used to improve Conference e.g.  </a:t>
            </a:r>
          </a:p>
          <a:p>
            <a:pPr lvl="2"/>
            <a:r>
              <a:rPr lang="en-US" sz="1700" dirty="0" smtClean="0"/>
              <a:t>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ASIEQ to sponsor coffee cart 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Would appreciate assistance promoting the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conference</a:t>
            </a:r>
          </a:p>
          <a:p>
            <a:r>
              <a:rPr lang="en-US" sz="2000" smtClean="0">
                <a:solidFill>
                  <a:schemeClr val="accent2">
                    <a:lumMod val="50000"/>
                  </a:schemeClr>
                </a:solidFill>
              </a:rPr>
              <a:t>Note - Bookings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to Close on 11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March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Competition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1" t="4760" r="30191" b="44043"/>
          <a:stretch/>
        </p:blipFill>
        <p:spPr>
          <a:xfrm>
            <a:off x="791067" y="1328587"/>
            <a:ext cx="3882043" cy="2904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40" y="667585"/>
            <a:ext cx="2288876" cy="1525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40" y="2210950"/>
            <a:ext cx="2288876" cy="1525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20" y="3754316"/>
            <a:ext cx="1983413" cy="2975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69053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Judging to occur Next Week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61" y="2395778"/>
            <a:ext cx="4722816" cy="7038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Meeting with Tony James </a:t>
            </a:r>
            <a:br>
              <a:rPr lang="en-US" dirty="0" smtClean="0"/>
            </a:br>
            <a:r>
              <a:rPr lang="en-US" dirty="0" smtClean="0"/>
              <a:t>A/Director General – Regulator </a:t>
            </a:r>
            <a:endParaRPr lang="en-GB" dirty="0"/>
          </a:p>
        </p:txBody>
      </p:sp>
      <p:pic>
        <p:nvPicPr>
          <p:cNvPr id="5" name="Picture 2" descr="E:\ASIEQ All shots for Bill Nevin\Zen_RB_EOS7D_2011-03-28_11-19-48_8638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15413" r="20930" b="13039"/>
          <a:stretch/>
        </p:blipFill>
        <p:spPr bwMode="auto">
          <a:xfrm>
            <a:off x="1823456" y="3341363"/>
            <a:ext cx="4282241" cy="258525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33747" y="415107"/>
            <a:ext cx="5861660" cy="6239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342887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386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OIR and Executive Meeting 30</a:t>
            </a:r>
            <a:r>
              <a:rPr lang="en-US" baseline="30000" dirty="0" smtClean="0"/>
              <a:t>th</a:t>
            </a:r>
            <a:r>
              <a:rPr lang="en-US" dirty="0" smtClean="0"/>
              <a:t> January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45573" y="5983731"/>
            <a:ext cx="39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Meeting on the 21</a:t>
            </a:r>
            <a:r>
              <a:rPr lang="en-US" baseline="30000" dirty="0" smtClean="0"/>
              <a:t>St</a:t>
            </a:r>
            <a:r>
              <a:rPr lang="en-US" dirty="0" smtClean="0"/>
              <a:t> February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2960" y="1163782"/>
            <a:ext cx="690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Meeting Notes were distributed to Members on the 7</a:t>
            </a:r>
            <a:r>
              <a:rPr lang="en-US" baseline="30000" dirty="0" smtClean="0"/>
              <a:t>th</a:t>
            </a:r>
            <a:r>
              <a:rPr lang="en-US" dirty="0" smtClean="0"/>
              <a:t> February. </a:t>
            </a:r>
          </a:p>
          <a:p>
            <a:pPr algn="ctr"/>
            <a:r>
              <a:rPr lang="en-US" dirty="0" smtClean="0"/>
              <a:t>Also recently circulated with Meeting Agenda are there any issues arising from the minutes of the meeting?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62545" y="6353063"/>
            <a:ext cx="486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(Younger Version of Tony – 2011 – Leadership and Vision Conference 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933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2B2A59F-C1A0-4082-B9E3-801B9CEF0FFA}" vid="{F7039EA2-9AAA-49B0-A56A-652AA0B6CB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AGM Slide Presentation </Template>
  <TotalTime>1536</TotalTime>
  <Words>442</Words>
  <Application>Microsoft Office PowerPoint</Application>
  <PresentationFormat>A4 Paper (210x297 mm)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ASIEQ Quarterly  General Meeting 20th February 2019</vt:lpstr>
      <vt:lpstr>Back to Basics to Build a Better Future</vt:lpstr>
      <vt:lpstr>Updates since the November Forum </vt:lpstr>
      <vt:lpstr>2019 Back to the Future of Injury Management Conference Update </vt:lpstr>
      <vt:lpstr>Conference Six Page Flyer &amp; Program Released</vt:lpstr>
      <vt:lpstr>Thank you to our Table Sponsors</vt:lpstr>
      <vt:lpstr>Important Information about the Conference</vt:lpstr>
      <vt:lpstr>Poster Competition </vt:lpstr>
      <vt:lpstr>Meeting with Tony James  A/Director General – Regulator </vt:lpstr>
      <vt:lpstr>Worksite Wellness Program Manager Course</vt:lpstr>
      <vt:lpstr>PIEF Update – Personal Injury Education Foundation </vt:lpstr>
    </vt:vector>
  </TitlesOfParts>
  <Company>Glencore International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 21st October 2016</dc:title>
  <dc:creator>Nevin, Bill (Brisbane - AU)</dc:creator>
  <cp:lastModifiedBy>Nevin, Bill (Brisbane - AU)</cp:lastModifiedBy>
  <cp:revision>57</cp:revision>
  <cp:lastPrinted>2016-10-21T02:25:47Z</cp:lastPrinted>
  <dcterms:created xsi:type="dcterms:W3CDTF">2018-11-20T05:59:13Z</dcterms:created>
  <dcterms:modified xsi:type="dcterms:W3CDTF">2019-02-19T19:48:10Z</dcterms:modified>
</cp:coreProperties>
</file>