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99" r:id="rId7"/>
    <p:sldId id="291" r:id="rId8"/>
    <p:sldId id="304" r:id="rId9"/>
    <p:sldId id="305" r:id="rId10"/>
    <p:sldId id="302" r:id="rId11"/>
    <p:sldId id="300" r:id="rId12"/>
    <p:sldId id="308" r:id="rId13"/>
    <p:sldId id="303" r:id="rId14"/>
    <p:sldId id="307" r:id="rId15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Edwards-Dixon" initials="AE" lastIdx="11" clrIdx="0">
    <p:extLst>
      <p:ext uri="{19B8F6BF-5375-455C-9EA6-DF929625EA0E}">
        <p15:presenceInfo xmlns:p15="http://schemas.microsoft.com/office/powerpoint/2012/main" userId="5c02c1ebff39dbc1" providerId="Windows Live"/>
      </p:ext>
    </p:extLst>
  </p:cmAuthor>
  <p:cmAuthor id="2" name="Amanda J. Edwards" initials="AJE" lastIdx="21" clrIdx="1">
    <p:extLst>
      <p:ext uri="{19B8F6BF-5375-455C-9EA6-DF929625EA0E}">
        <p15:presenceInfo xmlns:p15="http://schemas.microsoft.com/office/powerpoint/2012/main" userId="S-1-5-21-4045547455-3565882578-3644588375-38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F80"/>
    <a:srgbClr val="4294D2"/>
    <a:srgbClr val="E36F1E"/>
    <a:srgbClr val="EFA979"/>
    <a:srgbClr val="DC6F23"/>
    <a:srgbClr val="E98745"/>
    <a:srgbClr val="EC9A62"/>
    <a:srgbClr val="F0B084"/>
    <a:srgbClr val="DB6E23"/>
    <a:srgbClr val="E8A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58805" autoAdjust="0"/>
  </p:normalViewPr>
  <p:slideViewPr>
    <p:cSldViewPr snapToGrid="0">
      <p:cViewPr varScale="1">
        <p:scale>
          <a:sx n="38" d="100"/>
          <a:sy n="38" d="100"/>
        </p:scale>
        <p:origin x="2478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DB84-8EF0-4318-8EC5-6A98012082C9}" type="datetimeFigureOut">
              <a:rPr lang="en-AU" smtClean="0"/>
              <a:t>21/Nov/2018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89D94-1B2B-48C2-8C82-065119D62B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41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3C12B-9844-40A8-9C89-BE12AAF8CE9E}" type="datetimeFigureOut">
              <a:rPr lang="en-AU" smtClean="0"/>
              <a:t>21/Nov/2018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AC97-0B01-46A4-B12A-B13E1F9C9FD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68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80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7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81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0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6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95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961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DAC97-0B01-46A4-B12A-B13E1F9C9FD0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436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"/>
          <a:stretch/>
        </p:blipFill>
        <p:spPr>
          <a:xfrm>
            <a:off x="-1888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" y="0"/>
            <a:ext cx="2374900" cy="1541159"/>
          </a:xfrm>
          <a:prstGeom prst="rect">
            <a:avLst/>
          </a:prstGeom>
        </p:spPr>
      </p:pic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251075"/>
            <a:ext cx="4402418" cy="647700"/>
          </a:xfr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en-AU" sz="3600" b="1" kern="1200" dirty="0">
                <a:solidFill>
                  <a:srgbClr val="E36F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047347"/>
            <a:ext cx="3562350" cy="4905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WorkCover Presenter Name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3561404"/>
            <a:ext cx="3562350" cy="4254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9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4294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8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19855"/>
          </a:xfrm>
        </p:spPr>
        <p:txBody>
          <a:bodyPr vert="eaVert"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626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56555"/>
          </a:xfrm>
        </p:spPr>
        <p:txBody>
          <a:bodyPr vert="eaVert"/>
          <a:lstStyle>
            <a:lvl1pPr>
              <a:lnSpc>
                <a:spcPct val="100000"/>
              </a:lnSpc>
              <a:defRPr b="1">
                <a:solidFill>
                  <a:srgbClr val="4294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6555"/>
          </a:xfrm>
        </p:spPr>
        <p:txBody>
          <a:bodyPr vert="eaVert"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594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sz="quarter" idx="15"/>
          </p:nvPr>
        </p:nvSpPr>
        <p:spPr>
          <a:xfrm>
            <a:off x="838200" y="1825625"/>
            <a:ext cx="10515600" cy="401129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82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429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33478" r="5401" b="31615"/>
          <a:stretch/>
        </p:blipFill>
        <p:spPr>
          <a:xfrm>
            <a:off x="10160" y="10159"/>
            <a:ext cx="3180080" cy="164592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501458" y="2941638"/>
            <a:ext cx="9189085" cy="9747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Divider 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36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129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129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85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80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80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82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 and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5"/>
          </p:nvPr>
        </p:nvSpPr>
        <p:spPr>
          <a:xfrm>
            <a:off x="838200" y="1825625"/>
            <a:ext cx="10515600" cy="236537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/>
            </a:lvl1pPr>
            <a:lvl2pPr>
              <a:lnSpc>
                <a:spcPct val="100000"/>
              </a:lnSpc>
              <a:buClr>
                <a:srgbClr val="E36F1E"/>
              </a:buClr>
              <a:defRPr/>
            </a:lvl2pPr>
            <a:lvl3pPr>
              <a:lnSpc>
                <a:spcPct val="100000"/>
              </a:lnSpc>
              <a:buClr>
                <a:srgbClr val="E36F1E"/>
              </a:buClr>
              <a:defRPr/>
            </a:lvl3pPr>
            <a:lvl4pPr>
              <a:lnSpc>
                <a:spcPct val="100000"/>
              </a:lnSpc>
              <a:buClr>
                <a:srgbClr val="E36F1E"/>
              </a:buClr>
              <a:defRPr/>
            </a:lvl4pPr>
            <a:lvl5pPr>
              <a:lnSpc>
                <a:spcPct val="100000"/>
              </a:lnSpc>
              <a:buClr>
                <a:srgbClr val="E36F1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838200" y="4331379"/>
            <a:ext cx="10515600" cy="1523004"/>
          </a:xfrm>
          <a:prstGeom prst="rect">
            <a:avLst/>
          </a:prstGeom>
          <a:solidFill>
            <a:srgbClr val="4294D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Clr>
                <a:srgbClr val="E36F1E"/>
              </a:buClr>
              <a:buNone/>
              <a:defRPr baseline="0">
                <a:solidFill>
                  <a:schemeClr val="bg1"/>
                </a:solidFill>
              </a:defRPr>
            </a:lvl1pPr>
            <a:lvl2pPr marL="457200" indent="0">
              <a:buClr>
                <a:srgbClr val="E36F1E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rgbClr val="E36F1E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rgbClr val="E36F1E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rgbClr val="E36F1E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Insert call-out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29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59683"/>
            <a:ext cx="10515600" cy="13255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en-US" sz="4400" b="1" kern="1200" dirty="0" smtClean="0">
                <a:solidFill>
                  <a:srgbClr val="4294D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044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4294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buClr>
                <a:srgbClr val="E36F1E"/>
              </a:buClr>
              <a:defRPr sz="3200"/>
            </a:lvl1pPr>
            <a:lvl2pPr>
              <a:lnSpc>
                <a:spcPct val="100000"/>
              </a:lnSpc>
              <a:buClr>
                <a:srgbClr val="E36F1E"/>
              </a:buClr>
              <a:defRPr sz="2800"/>
            </a:lvl2pPr>
            <a:lvl3pPr>
              <a:lnSpc>
                <a:spcPct val="100000"/>
              </a:lnSpc>
              <a:buClr>
                <a:srgbClr val="E36F1E"/>
              </a:buClr>
              <a:defRPr sz="2400"/>
            </a:lvl3pPr>
            <a:lvl4pPr>
              <a:lnSpc>
                <a:spcPct val="100000"/>
              </a:lnSpc>
              <a:buClr>
                <a:srgbClr val="E36F1E"/>
              </a:buClr>
              <a:defRPr sz="2000"/>
            </a:lvl4pPr>
            <a:lvl5pPr>
              <a:lnSpc>
                <a:spcPct val="100000"/>
              </a:lnSpc>
              <a:buClr>
                <a:srgbClr val="E36F1E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32" y="6012224"/>
            <a:ext cx="1869538" cy="59935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6305550"/>
            <a:ext cx="1438834" cy="376238"/>
          </a:xfrm>
        </p:spPr>
        <p:txBody>
          <a:bodyPr anchor="ctr">
            <a:noAutofit/>
          </a:bodyPr>
          <a:lstStyle>
            <a:lvl1pPr marL="0" indent="0">
              <a:buNone/>
              <a:defRPr sz="105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fld id="{04C82BEE-83C6-44A9-831E-1303D5CAA497}" type="slidenum">
              <a:rPr lang="en-US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66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E3BF0-B6AA-4104-823A-48534F4DB76B}" type="datetimeFigureOut">
              <a:rPr lang="en-AU" smtClean="0"/>
              <a:t>21/Nov/2018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4693-77D1-4F76-AA43-2F3756DFA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8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AU" sz="4400" b="1" kern="1200" dirty="0">
          <a:solidFill>
            <a:srgbClr val="4294D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36F1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36F1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36F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36F1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36F1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2899" y="2182197"/>
            <a:ext cx="8845168" cy="647700"/>
          </a:xfrm>
        </p:spPr>
        <p:txBody>
          <a:bodyPr>
            <a:noAutofit/>
          </a:bodyPr>
          <a:lstStyle/>
          <a:p>
            <a:r>
              <a:rPr lang="en-AU" sz="4000" dirty="0" smtClean="0"/>
              <a:t>Host employment – our experience</a:t>
            </a:r>
            <a:endParaRPr lang="en-AU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899" y="3691781"/>
            <a:ext cx="4903355" cy="490537"/>
          </a:xfrm>
        </p:spPr>
        <p:txBody>
          <a:bodyPr>
            <a:noAutofit/>
          </a:bodyPr>
          <a:lstStyle/>
          <a:p>
            <a:r>
              <a:rPr lang="en-AU" sz="2400" b="1" dirty="0" smtClean="0">
                <a:solidFill>
                  <a:srgbClr val="2E4F80"/>
                </a:solidFill>
              </a:rPr>
              <a:t>ASIEQ forum</a:t>
            </a:r>
          </a:p>
          <a:p>
            <a:endParaRPr lang="en-AU" sz="2000" dirty="0" smtClean="0"/>
          </a:p>
          <a:p>
            <a:r>
              <a:rPr lang="en-AU" sz="2000" dirty="0" smtClean="0"/>
              <a:t>Matthew Bannan</a:t>
            </a:r>
          </a:p>
          <a:p>
            <a:r>
              <a:rPr lang="en-AU" sz="2000" dirty="0" smtClean="0"/>
              <a:t>Executive Professional Services</a:t>
            </a:r>
            <a:endParaRPr lang="en-AU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42899" y="5201221"/>
            <a:ext cx="3562350" cy="300398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 smtClean="0"/>
              <a:t>21 November 2018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05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What is host employment?</a:t>
            </a:r>
            <a:endParaRPr lang="en-AU" sz="3600" b="1" dirty="0">
              <a:solidFill>
                <a:srgbClr val="4294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92360"/>
            <a:ext cx="10515600" cy="3922032"/>
          </a:xfrm>
          <a:ln w="12700">
            <a:noFill/>
          </a:ln>
        </p:spPr>
        <p:txBody>
          <a:bodyPr lIns="252000" tIns="252000" rIns="252000" bIns="252000" anchor="t" anchorCtr="0">
            <a:normAutofit lnSpcReduction="10000"/>
          </a:bodyPr>
          <a:lstStyle/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Our own Recover at Work (R@W) program i.e. our own employers who sign up to be a recover at work employer; and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Host employment placements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RTW Services provider sourced placements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Cold sourced placements i.e. by our staff through their own networks and contacts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Worker sourced placements i.e. worker uses their own networks and contacts</a:t>
            </a: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08"/>
          <a:stretch/>
        </p:blipFill>
        <p:spPr>
          <a:xfrm>
            <a:off x="796834" y="175822"/>
            <a:ext cx="8738554" cy="63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6" y="235133"/>
            <a:ext cx="9754101" cy="56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What does it mean to our people?</a:t>
            </a:r>
            <a:endParaRPr lang="en-AU" sz="3600" b="1" dirty="0">
              <a:solidFill>
                <a:srgbClr val="4294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92360"/>
            <a:ext cx="10515600" cy="4533018"/>
          </a:xfrm>
          <a:ln w="12700">
            <a:noFill/>
          </a:ln>
        </p:spPr>
        <p:txBody>
          <a:bodyPr lIns="252000" tIns="252000" rIns="252000" bIns="252000" numCol="2" anchor="t" anchorCtr="0">
            <a:normAutofit fontScale="25000" lnSpcReduction="20000"/>
          </a:bodyPr>
          <a:lstStyle/>
          <a:p>
            <a:r>
              <a:rPr lang="en-AU" sz="9600" dirty="0"/>
              <a:t>RTW</a:t>
            </a:r>
          </a:p>
          <a:p>
            <a:r>
              <a:rPr lang="en-AU" sz="9600" dirty="0"/>
              <a:t>Work hardening</a:t>
            </a:r>
          </a:p>
          <a:p>
            <a:r>
              <a:rPr lang="en-AU" sz="9600" dirty="0"/>
              <a:t>Capacity </a:t>
            </a:r>
            <a:endParaRPr lang="en-AU" sz="9600" dirty="0" smtClean="0"/>
          </a:p>
          <a:p>
            <a:r>
              <a:rPr lang="en-AU" sz="9600" dirty="0" smtClean="0"/>
              <a:t>Rehabilitation</a:t>
            </a:r>
            <a:endParaRPr lang="en-AU" sz="9600" dirty="0"/>
          </a:p>
          <a:p>
            <a:r>
              <a:rPr lang="en-AU" sz="9600" dirty="0"/>
              <a:t>New employer</a:t>
            </a:r>
          </a:p>
          <a:p>
            <a:r>
              <a:rPr lang="en-AU" sz="9600" dirty="0"/>
              <a:t>New job</a:t>
            </a:r>
          </a:p>
          <a:p>
            <a:r>
              <a:rPr lang="en-AU" sz="9600" dirty="0"/>
              <a:t>New career</a:t>
            </a:r>
          </a:p>
          <a:p>
            <a:r>
              <a:rPr lang="en-AU" sz="9600" dirty="0"/>
              <a:t>New </a:t>
            </a:r>
            <a:r>
              <a:rPr lang="en-AU" sz="9600" dirty="0" smtClean="0"/>
              <a:t>skills</a:t>
            </a:r>
            <a:endParaRPr lang="en-AU" sz="9600" dirty="0"/>
          </a:p>
          <a:p>
            <a:r>
              <a:rPr lang="en-AU" sz="9600" dirty="0" smtClean="0"/>
              <a:t>Work </a:t>
            </a:r>
            <a:r>
              <a:rPr lang="en-AU" sz="9600" dirty="0"/>
              <a:t>experience</a:t>
            </a:r>
          </a:p>
          <a:p>
            <a:endParaRPr lang="en-AU" sz="9600" dirty="0" smtClean="0"/>
          </a:p>
          <a:p>
            <a:endParaRPr lang="en-AU" sz="9600" dirty="0"/>
          </a:p>
          <a:p>
            <a:r>
              <a:rPr lang="en-AU" sz="9600" dirty="0" smtClean="0"/>
              <a:t>Using </a:t>
            </a:r>
            <a:r>
              <a:rPr lang="en-AU" sz="9600" dirty="0"/>
              <a:t>skills in other ways</a:t>
            </a:r>
          </a:p>
          <a:p>
            <a:r>
              <a:rPr lang="en-AU" sz="9600" dirty="0"/>
              <a:t>Support</a:t>
            </a:r>
          </a:p>
          <a:p>
            <a:r>
              <a:rPr lang="en-AU" sz="9600" dirty="0" smtClean="0"/>
              <a:t>Recovery</a:t>
            </a:r>
            <a:endParaRPr lang="en-AU" sz="9600" dirty="0"/>
          </a:p>
          <a:p>
            <a:r>
              <a:rPr lang="en-AU" sz="9600" dirty="0" smtClean="0"/>
              <a:t>Engagement</a:t>
            </a:r>
            <a:endParaRPr lang="en-AU" sz="9600" dirty="0"/>
          </a:p>
          <a:p>
            <a:r>
              <a:rPr lang="en-AU" sz="9600" dirty="0"/>
              <a:t>Sense of purpose</a:t>
            </a:r>
          </a:p>
          <a:p>
            <a:r>
              <a:rPr lang="en-AU" sz="9600" dirty="0"/>
              <a:t>RTW Services providers</a:t>
            </a:r>
          </a:p>
          <a:p>
            <a:r>
              <a:rPr lang="en-AU" sz="9600" dirty="0"/>
              <a:t>Reducing </a:t>
            </a:r>
            <a:r>
              <a:rPr lang="en-AU" sz="9600" dirty="0" smtClean="0"/>
              <a:t>costs and improving outcomes</a:t>
            </a:r>
            <a:endParaRPr lang="en-AU" sz="9600" dirty="0"/>
          </a:p>
          <a:p>
            <a:r>
              <a:rPr lang="en-AU" sz="9600" dirty="0"/>
              <a:t>Different sources – worker; RTW Services provider; R@W; cold; Gov2Gov R@W</a:t>
            </a: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2016" y="72363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accent1"/>
                </a:solidFill>
              </a:rPr>
              <a:t>Our role in this RTW </a:t>
            </a:r>
            <a:r>
              <a:rPr lang="en-AU" sz="3600" dirty="0" smtClean="0">
                <a:solidFill>
                  <a:schemeClr val="accent1"/>
                </a:solidFill>
              </a:rPr>
              <a:t>journey</a:t>
            </a:r>
            <a:endParaRPr lang="en-AU" sz="3600" b="1" dirty="0">
              <a:solidFill>
                <a:srgbClr val="4294D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8658" y="1250371"/>
            <a:ext cx="6531503" cy="5171421"/>
            <a:chOff x="2718658" y="1250371"/>
            <a:chExt cx="6531503" cy="5171421"/>
          </a:xfrm>
        </p:grpSpPr>
        <p:sp>
          <p:nvSpPr>
            <p:cNvPr id="5" name="TextBox 4"/>
            <p:cNvSpPr txBox="1"/>
            <p:nvPr/>
          </p:nvSpPr>
          <p:spPr>
            <a:xfrm>
              <a:off x="5521988" y="1470136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Injured</a:t>
              </a:r>
              <a:br>
                <a:rPr lang="en-AU" b="1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worker</a:t>
              </a:r>
              <a:endParaRPr lang="en-AU" b="1" dirty="0">
                <a:solidFill>
                  <a:srgbClr val="E36F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6894" y="3366092"/>
              <a:ext cx="1411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WorkCover</a:t>
              </a:r>
              <a:endParaRPr lang="en-AU" b="1" dirty="0">
                <a:solidFill>
                  <a:srgbClr val="2E4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49816" y="3366092"/>
              <a:ext cx="1411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WorkCover</a:t>
              </a:r>
              <a:endParaRPr lang="en-AU" b="1" dirty="0">
                <a:solidFill>
                  <a:srgbClr val="2E4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Content Placeholder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48074" r="77307" b="35476"/>
            <a:stretch/>
          </p:blipFill>
          <p:spPr>
            <a:xfrm>
              <a:off x="7567548" y="3269391"/>
              <a:ext cx="1214765" cy="1160082"/>
            </a:xfrm>
            <a:prstGeom prst="rect">
              <a:avLst/>
            </a:prstGeom>
          </p:spPr>
        </p:pic>
        <p:pic>
          <p:nvPicPr>
            <p:cNvPr id="9" name="Content Placeholder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16" t="27714" r="47672" b="55604"/>
            <a:stretch/>
          </p:blipFill>
          <p:spPr>
            <a:xfrm>
              <a:off x="3046750" y="3215660"/>
              <a:ext cx="1041153" cy="10665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087" y="1479246"/>
              <a:ext cx="788901" cy="13190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18089" y="4733254"/>
              <a:ext cx="171713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Suitable duties</a:t>
              </a:r>
              <a:endParaRPr lang="en-AU" sz="1400" dirty="0">
                <a:solidFill>
                  <a:srgbClr val="0094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38535" y="2063266"/>
              <a:ext cx="17171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Rehabilitation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Suitable duties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718658" y="2816675"/>
              <a:ext cx="3600000" cy="3600000"/>
            </a:xfrm>
            <a:prstGeom prst="ellipse">
              <a:avLst/>
            </a:prstGeom>
            <a:noFill/>
            <a:ln w="25400">
              <a:solidFill>
                <a:srgbClr val="0094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6987" y="444874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0094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Employer</a:t>
              </a:r>
              <a:endParaRPr lang="en-AU" b="1" dirty="0">
                <a:solidFill>
                  <a:srgbClr val="0094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50161" y="2821792"/>
              <a:ext cx="3600000" cy="3600000"/>
            </a:xfrm>
            <a:prstGeom prst="ellipse">
              <a:avLst/>
            </a:prstGeom>
            <a:noFill/>
            <a:ln w="25400">
              <a:solidFill>
                <a:srgbClr val="2E4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98883" y="4448743"/>
              <a:ext cx="15953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and</a:t>
              </a:r>
              <a:b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Allied Health</a:t>
              </a:r>
              <a:r>
                <a:rPr lang="en-AU" b="1" dirty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AU" b="1" dirty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AU" b="1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Providers</a:t>
              </a:r>
              <a:endParaRPr lang="en-AU" b="1" dirty="0">
                <a:solidFill>
                  <a:srgbClr val="2E4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027401" y="1250371"/>
              <a:ext cx="3600000" cy="3600000"/>
            </a:xfrm>
            <a:prstGeom prst="ellipse">
              <a:avLst/>
            </a:prstGeom>
            <a:noFill/>
            <a:ln w="25400">
              <a:solidFill>
                <a:srgbClr val="E36F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0706" y="5298717"/>
              <a:ext cx="17347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Timely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Rehabilitation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1400" dirty="0" smtClean="0">
                  <a:solidFill>
                    <a:srgbClr val="2E4F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RTW focus</a:t>
              </a:r>
              <a:endParaRPr lang="en-AU" sz="1400" dirty="0">
                <a:solidFill>
                  <a:srgbClr val="2E4F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4965842" y="4258821"/>
              <a:ext cx="2033496" cy="693677"/>
            </a:xfrm>
            <a:prstGeom prst="ellipse">
              <a:avLst/>
            </a:prstGeom>
            <a:pattFill prst="pct30">
              <a:fgClr>
                <a:srgbClr val="E36F1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93273" y="4359959"/>
              <a:ext cx="765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solidFill>
                    <a:srgbClr val="E36F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RTW</a:t>
              </a:r>
              <a:endParaRPr lang="en-AU" sz="2000" b="1" dirty="0">
                <a:solidFill>
                  <a:srgbClr val="E36F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2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What do we know about host employment?</a:t>
            </a:r>
            <a:endParaRPr lang="en-AU" sz="3600" b="1" dirty="0">
              <a:solidFill>
                <a:srgbClr val="4294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92360"/>
            <a:ext cx="10515600" cy="3922032"/>
          </a:xfrm>
          <a:ln w="12700">
            <a:noFill/>
          </a:ln>
        </p:spPr>
        <p:txBody>
          <a:bodyPr lIns="252000" tIns="252000" rIns="252000" bIns="252000" anchor="t" anchorCtr="0">
            <a:normAutofit/>
          </a:bodyPr>
          <a:lstStyle/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R@W employers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Costs and outcomes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Host deed/exemptions</a:t>
            </a:r>
          </a:p>
          <a:p>
            <a:pPr>
              <a:buClr>
                <a:srgbClr val="E36F1E"/>
              </a:buCl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Common law</a:t>
            </a: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dirty="0" smtClean="0"/>
              <a:t>What is our focus?</a:t>
            </a:r>
            <a:endParaRPr lang="en-AU" sz="3600" b="1" dirty="0">
              <a:solidFill>
                <a:srgbClr val="4294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92359"/>
            <a:ext cx="10515600" cy="4638623"/>
          </a:xfrm>
          <a:ln w="12700">
            <a:noFill/>
          </a:ln>
        </p:spPr>
        <p:txBody>
          <a:bodyPr lIns="252000" tIns="252000" rIns="252000" bIns="252000" anchor="t" anchorCtr="0">
            <a:normAutofit fontScale="70000" lnSpcReduction="20000"/>
          </a:bodyPr>
          <a:lstStyle/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Gov2Gov Recovery at Work pilot</a:t>
            </a:r>
          </a:p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Early intervention – offer the right help at the right time including host employment</a:t>
            </a:r>
          </a:p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RTW focus – more understanding and increased learnings from successful and unsuccessful host employment placements (links to Recovery Blueprint) – who, when, why and how</a:t>
            </a:r>
          </a:p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use of technology – better visualisation for our people; improved online support and functionality for our customers (WorkCover Connect, Worker Assist and Provider Connect)</a:t>
            </a:r>
          </a:p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pPr>
              <a:buClr>
                <a:srgbClr val="E36F1E"/>
              </a:buClr>
            </a:pPr>
            <a:r>
              <a:rPr lang="en-A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 at Work refresh</a:t>
            </a: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6F1E"/>
              </a:buClr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2031" y="2505033"/>
            <a:ext cx="9189085" cy="2223486"/>
          </a:xfrm>
        </p:spPr>
        <p:txBody>
          <a:bodyPr/>
          <a:lstStyle/>
          <a:p>
            <a:r>
              <a:rPr lang="en-AU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69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tate xmlns="14489046-0bd3-481b-b1cf-01aa1858fac5">Active</DocumentState>
    <CommunicationDate xmlns="0b9a9055-35b9-4954-abaa-a614e7da778d">2018-08-08T02:33:53+00:00</CommunicationDate>
    <bed168a1364d452fb7949914c62deb1d xmlns="14489046-0bd3-481b-b1cf-01aa1858fac5">
      <Terms xmlns="http://schemas.microsoft.com/office/infopath/2007/PartnerControls"/>
    </bed168a1364d452fb7949914c62deb1d>
    <TaxCatchAll xmlns="14489046-0bd3-481b-b1cf-01aa1858fac5"/>
    <kfbde67efc3e400f839bfae33964299c xmlns="14489046-0bd3-481b-b1cf-01aa1858fac5">
      <Terms xmlns="http://schemas.microsoft.com/office/infopath/2007/PartnerControls"/>
    </kfbde67efc3e400f839bfae33964299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keholder presentation" ma:contentTypeID="0x010100E7ABCB9FEF76274FBCD3B218D7A6AEED120031B6813720C74E4EA51A6D3B05E5843700976D1AE77347C948916008FA5FCEF794" ma:contentTypeVersion="19" ma:contentTypeDescription="" ma:contentTypeScope="" ma:versionID="d36cedf2f47c7c52da40352b88bad5bd">
  <xsd:schema xmlns:xsd="http://www.w3.org/2001/XMLSchema" xmlns:xs="http://www.w3.org/2001/XMLSchema" xmlns:p="http://schemas.microsoft.com/office/2006/metadata/properties" xmlns:ns2="14489046-0bd3-481b-b1cf-01aa1858fac5" xmlns:ns3="0b9a9055-35b9-4954-abaa-a614e7da778d" targetNamespace="http://schemas.microsoft.com/office/2006/metadata/properties" ma:root="true" ma:fieldsID="a8fff86b30a5f16c54b23855a216f3ae" ns2:_="" ns3:_="">
    <xsd:import namespace="14489046-0bd3-481b-b1cf-01aa1858fac5"/>
    <xsd:import namespace="0b9a9055-35b9-4954-abaa-a614e7da778d"/>
    <xsd:element name="properties">
      <xsd:complexType>
        <xsd:sequence>
          <xsd:element name="documentManagement">
            <xsd:complexType>
              <xsd:all>
                <xsd:element ref="ns3:CommunicationDate" minOccurs="0"/>
                <xsd:element ref="ns2:DocumentState" minOccurs="0"/>
                <xsd:element ref="ns2:kfbde67efc3e400f839bfae33964299c" minOccurs="0"/>
                <xsd:element ref="ns2:TaxCatchAll" minOccurs="0"/>
                <xsd:element ref="ns2:TaxCatchAllLabel" minOccurs="0"/>
                <xsd:element ref="ns2:bed168a1364d452fb7949914c62deb1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89046-0bd3-481b-b1cf-01aa1858fac5" elementFormDefault="qualified">
    <xsd:import namespace="http://schemas.microsoft.com/office/2006/documentManagement/types"/>
    <xsd:import namespace="http://schemas.microsoft.com/office/infopath/2007/PartnerControls"/>
    <xsd:element name="DocumentState" ma:index="4" nillable="true" ma:displayName="Document State" ma:default="Active" ma:format="RadioButtons" ma:internalName="DocumentState">
      <xsd:simpleType>
        <xsd:restriction base="dms:Choice">
          <xsd:enumeration value="Active"/>
          <xsd:enumeration value="Inactive"/>
        </xsd:restriction>
      </xsd:simpleType>
    </xsd:element>
    <xsd:element name="kfbde67efc3e400f839bfae33964299c" ma:index="10" nillable="true" ma:taxonomy="true" ma:internalName="kfbde67efc3e400f839bfae33964299c" ma:taxonomyFieldName="StakeholdersAndVendors" ma:displayName="Stakeholders and vendors" ma:default="" ma:fieldId="{4fbde67e-fc3e-400f-839b-fae33964299c}" ma:sspId="6a907511-92a2-4e3a-9438-94993e15df1e" ma:termSetId="f17ff3f1-ee9a-46a9-8104-02e1864b9c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852687f-0c95-4b7e-868f-a5d368717b16}" ma:internalName="TaxCatchAll" ma:showField="CatchAllData" ma:web="0b9a9055-35b9-4954-abaa-a614e7da7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852687f-0c95-4b7e-868f-a5d368717b16}" ma:internalName="TaxCatchAllLabel" ma:readOnly="true" ma:showField="CatchAllDataLabel" ma:web="0b9a9055-35b9-4954-abaa-a614e7da77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ed168a1364d452fb7949914c62deb1d" ma:index="14" nillable="true" ma:taxonomy="true" ma:internalName="bed168a1364d452fb7949914c62deb1d" ma:taxonomyFieldName="StakeholderKeywords" ma:displayName="Stakeholder keywords" ma:default="" ma:fieldId="{bed168a1-364d-452f-b794-9914c62deb1d}" ma:taxonomyMulti="true" ma:sspId="6a907511-92a2-4e3a-9438-94993e15df1e" ma:termSetId="ea6da49f-61dc-4721-b09b-94271fad8aaa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a9055-35b9-4954-abaa-a614e7da778d" elementFormDefault="qualified">
    <xsd:import namespace="http://schemas.microsoft.com/office/2006/documentManagement/types"/>
    <xsd:import namespace="http://schemas.microsoft.com/office/infopath/2007/PartnerControls"/>
    <xsd:element name="CommunicationDate" ma:index="3" nillable="true" ma:displayName="Communication date" ma:default="[today]" ma:format="DateOnly" ma:internalName="Communication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6a907511-92a2-4e3a-9438-94993e15df1e" ContentTypeId="0x010100E7ABCB9FEF76274FBCD3B218D7A6AEED12" PreviousValue="false"/>
</file>

<file path=customXml/itemProps1.xml><?xml version="1.0" encoding="utf-8"?>
<ds:datastoreItem xmlns:ds="http://schemas.openxmlformats.org/officeDocument/2006/customXml" ds:itemID="{960820FB-6203-43CD-A049-F2DCEDC6C1FD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4557023-E2DD-4D12-9273-E6D95F2FFD5E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0b9a9055-35b9-4954-abaa-a614e7da778d"/>
    <ds:schemaRef ds:uri="14489046-0bd3-481b-b1cf-01aa1858fac5"/>
  </ds:schemaRefs>
</ds:datastoreItem>
</file>

<file path=customXml/itemProps3.xml><?xml version="1.0" encoding="utf-8"?>
<ds:datastoreItem xmlns:ds="http://schemas.openxmlformats.org/officeDocument/2006/customXml" ds:itemID="{31B4A477-730D-4524-9AE1-4F72EB3F81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6D46F5-43D8-4ED0-B3CA-0001E5F03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89046-0bd3-481b-b1cf-01aa1858fac5"/>
    <ds:schemaRef ds:uri="0b9a9055-35b9-4954-abaa-a614e7da7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D232427-75A6-4B7C-BC33-9E76A6C5A70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blank 2017-2018</Template>
  <TotalTime>1552</TotalTime>
  <Words>286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What is host employment?</vt:lpstr>
      <vt:lpstr>PowerPoint Presentation</vt:lpstr>
      <vt:lpstr>PowerPoint Presentation</vt:lpstr>
      <vt:lpstr>What does it mean to our people?</vt:lpstr>
      <vt:lpstr>Our role in this RTW journey</vt:lpstr>
      <vt:lpstr>What do we know about host employment?</vt:lpstr>
      <vt:lpstr>What is our focus?</vt:lpstr>
      <vt:lpstr>PowerPoint Presentation</vt:lpstr>
    </vt:vector>
  </TitlesOfParts>
  <Company>WorkCover Queensland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Berry</dc:creator>
  <cp:lastModifiedBy>MinterEllison</cp:lastModifiedBy>
  <cp:revision>44</cp:revision>
  <cp:lastPrinted>2018-11-20T22:18:28Z</cp:lastPrinted>
  <dcterms:created xsi:type="dcterms:W3CDTF">2018-08-06T02:06:09Z</dcterms:created>
  <dcterms:modified xsi:type="dcterms:W3CDTF">2018-11-21T00:12:09Z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0x010100E7ABCB9FEF76274FBCD3B218D7A6AEED120031B6813720C74E4EA51A6D3B05E5843700976D1AE77347C948916008FA5FCEF794</vt:lpwstr>
  </property>
  <property fmtid="{D5CDD505-2E9C-101B-9397-08002B2CF9AE}" pid="3" name="_dlc_DocIdItemGuid">
    <vt:lpwstr>d82a532c-3bf1-4be7-a607-6599bcaa0c8e</vt:lpwstr>
  </property>
  <property fmtid="{D5CDD505-2E9C-101B-9397-08002B2CF9AE}" pid="4" name="WorkflowChangePath">
    <vt:lpwstr>c6bdc007-ae1a-4d1a-bf9d-3a0e238d4350,9;c6bdc007-ae1a-4d1a-bf9d-3a0e238d4350,3;</vt:lpwstr>
  </property>
</Properties>
</file>