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56" r:id="rId2"/>
    <p:sldId id="295" r:id="rId3"/>
    <p:sldId id="296" r:id="rId4"/>
    <p:sldId id="297" r:id="rId5"/>
    <p:sldId id="266" r:id="rId6"/>
    <p:sldId id="276" r:id="rId7"/>
    <p:sldId id="278" r:id="rId8"/>
    <p:sldId id="293" r:id="rId9"/>
    <p:sldId id="279" r:id="rId10"/>
    <p:sldId id="280" r:id="rId11"/>
    <p:sldId id="281" r:id="rId12"/>
    <p:sldId id="282" r:id="rId13"/>
    <p:sldId id="298" r:id="rId14"/>
    <p:sldId id="299" r:id="rId15"/>
    <p:sldId id="294" r:id="rId16"/>
    <p:sldId id="283" r:id="rId17"/>
  </p:sldIdLst>
  <p:sldSz cx="9144000" cy="6858000" type="screen4x3"/>
  <p:notesSz cx="6797675" cy="9926638"/>
  <p:defaultTex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47E"/>
    <a:srgbClr val="FFFF66"/>
    <a:srgbClr val="23476B"/>
    <a:srgbClr val="224568"/>
    <a:srgbClr val="336699"/>
    <a:srgbClr val="003366"/>
    <a:srgbClr val="006699"/>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81" autoAdjust="0"/>
    <p:restoredTop sz="58792" autoAdjust="0"/>
  </p:normalViewPr>
  <p:slideViewPr>
    <p:cSldViewPr>
      <p:cViewPr varScale="1">
        <p:scale>
          <a:sx n="38" d="100"/>
          <a:sy n="38" d="100"/>
        </p:scale>
        <p:origin x="-243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2646" y="79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EE2ABF-994B-4CA5-AAA7-40A46860AD22}" type="doc">
      <dgm:prSet loTypeId="urn:microsoft.com/office/officeart/2005/8/layout/hProcess11" loCatId="process" qsTypeId="urn:microsoft.com/office/officeart/2005/8/quickstyle/3d2" qsCatId="3D" csTypeId="urn:microsoft.com/office/officeart/2005/8/colors/accent1_2" csCatId="accent1" phldr="1"/>
      <dgm:spPr/>
    </dgm:pt>
    <dgm:pt modelId="{4EC98D16-96B6-43CF-99C9-E7E8DF51F2CC}">
      <dgm:prSet phldrT="[Text]"/>
      <dgm:spPr/>
      <dgm:t>
        <a:bodyPr/>
        <a:lstStyle/>
        <a:p>
          <a:r>
            <a:rPr lang="en-AU" dirty="0" smtClean="0"/>
            <a:t>Pre-Employment</a:t>
          </a:r>
          <a:endParaRPr lang="en-AU" dirty="0"/>
        </a:p>
      </dgm:t>
    </dgm:pt>
    <dgm:pt modelId="{4AFB6FC9-350E-4AA6-8F3C-D0EC9D06AF60}" type="parTrans" cxnId="{25B8943B-5C7A-4460-A420-BFB82BB2C57D}">
      <dgm:prSet/>
      <dgm:spPr/>
      <dgm:t>
        <a:bodyPr/>
        <a:lstStyle/>
        <a:p>
          <a:endParaRPr lang="en-AU"/>
        </a:p>
      </dgm:t>
    </dgm:pt>
    <dgm:pt modelId="{1FC46C9A-99CD-48A1-A2DE-5F5B400A104D}" type="sibTrans" cxnId="{25B8943B-5C7A-4460-A420-BFB82BB2C57D}">
      <dgm:prSet/>
      <dgm:spPr/>
      <dgm:t>
        <a:bodyPr/>
        <a:lstStyle/>
        <a:p>
          <a:endParaRPr lang="en-AU"/>
        </a:p>
      </dgm:t>
    </dgm:pt>
    <dgm:pt modelId="{00CE9FFE-87A8-4239-9270-41D8BFD1C308}">
      <dgm:prSet phldrT="[Text]"/>
      <dgm:spPr/>
      <dgm:t>
        <a:bodyPr/>
        <a:lstStyle/>
        <a:p>
          <a:r>
            <a:rPr lang="en-AU" dirty="0" smtClean="0"/>
            <a:t>Periodic Employment</a:t>
          </a:r>
          <a:endParaRPr lang="en-AU" dirty="0"/>
        </a:p>
      </dgm:t>
    </dgm:pt>
    <dgm:pt modelId="{590AA342-2168-4815-B807-384E1C5D3D6E}" type="parTrans" cxnId="{8B45C9C9-43BC-4582-BE16-60A2249D494D}">
      <dgm:prSet/>
      <dgm:spPr/>
      <dgm:t>
        <a:bodyPr/>
        <a:lstStyle/>
        <a:p>
          <a:endParaRPr lang="en-AU"/>
        </a:p>
      </dgm:t>
    </dgm:pt>
    <dgm:pt modelId="{294323F2-DCFA-4836-BF91-7D626AC201BE}" type="sibTrans" cxnId="{8B45C9C9-43BC-4582-BE16-60A2249D494D}">
      <dgm:prSet/>
      <dgm:spPr/>
      <dgm:t>
        <a:bodyPr/>
        <a:lstStyle/>
        <a:p>
          <a:endParaRPr lang="en-AU"/>
        </a:p>
      </dgm:t>
    </dgm:pt>
    <dgm:pt modelId="{AAD1625D-E19B-4F0E-B354-9F341002714B}">
      <dgm:prSet phldrT="[Text]"/>
      <dgm:spPr/>
      <dgm:t>
        <a:bodyPr/>
        <a:lstStyle/>
        <a:p>
          <a:r>
            <a:rPr lang="en-AU" dirty="0" smtClean="0"/>
            <a:t>Post Employment</a:t>
          </a:r>
          <a:endParaRPr lang="en-AU" dirty="0"/>
        </a:p>
      </dgm:t>
    </dgm:pt>
    <dgm:pt modelId="{87F579A7-D3DF-4B35-829F-F58C4C53FCFA}" type="parTrans" cxnId="{D16376A8-172E-4D77-80AA-829898F392A4}">
      <dgm:prSet/>
      <dgm:spPr/>
      <dgm:t>
        <a:bodyPr/>
        <a:lstStyle/>
        <a:p>
          <a:endParaRPr lang="en-AU"/>
        </a:p>
      </dgm:t>
    </dgm:pt>
    <dgm:pt modelId="{8FF8A340-7067-4AB9-B388-3F010EB361C7}" type="sibTrans" cxnId="{D16376A8-172E-4D77-80AA-829898F392A4}">
      <dgm:prSet/>
      <dgm:spPr/>
      <dgm:t>
        <a:bodyPr/>
        <a:lstStyle/>
        <a:p>
          <a:endParaRPr lang="en-AU"/>
        </a:p>
      </dgm:t>
    </dgm:pt>
    <dgm:pt modelId="{0E81FD3F-BC66-4C0B-A213-3294FB8CA990}" type="pres">
      <dgm:prSet presAssocID="{27EE2ABF-994B-4CA5-AAA7-40A46860AD22}" presName="Name0" presStyleCnt="0">
        <dgm:presLayoutVars>
          <dgm:dir/>
          <dgm:resizeHandles val="exact"/>
        </dgm:presLayoutVars>
      </dgm:prSet>
      <dgm:spPr/>
    </dgm:pt>
    <dgm:pt modelId="{CAE186F6-E1BA-4EEB-896D-D15406D18009}" type="pres">
      <dgm:prSet presAssocID="{27EE2ABF-994B-4CA5-AAA7-40A46860AD22}" presName="arrow" presStyleLbl="bgShp" presStyleIdx="0" presStyleCnt="1"/>
      <dgm:spPr>
        <a:gradFill rotWithShape="0">
          <a:gsLst>
            <a:gs pos="0">
              <a:srgbClr val="FFF200"/>
            </a:gs>
            <a:gs pos="45000">
              <a:srgbClr val="FF7A00"/>
            </a:gs>
            <a:gs pos="70000">
              <a:srgbClr val="FF0300"/>
            </a:gs>
            <a:gs pos="100000">
              <a:srgbClr val="4D0808"/>
            </a:gs>
          </a:gsLst>
          <a:lin ang="16200000" scaled="0"/>
        </a:gradFill>
      </dgm:spPr>
    </dgm:pt>
    <dgm:pt modelId="{9549D2FD-D0D4-4000-9BFB-8578FB954D81}" type="pres">
      <dgm:prSet presAssocID="{27EE2ABF-994B-4CA5-AAA7-40A46860AD22}" presName="points" presStyleCnt="0"/>
      <dgm:spPr/>
    </dgm:pt>
    <dgm:pt modelId="{9328CDE1-ABE8-4C29-BE4C-CF32D046D58E}" type="pres">
      <dgm:prSet presAssocID="{4EC98D16-96B6-43CF-99C9-E7E8DF51F2CC}" presName="compositeA" presStyleCnt="0"/>
      <dgm:spPr/>
    </dgm:pt>
    <dgm:pt modelId="{4541CB9E-6377-4B45-9559-5F76C5C04CDA}" type="pres">
      <dgm:prSet presAssocID="{4EC98D16-96B6-43CF-99C9-E7E8DF51F2CC}" presName="textA" presStyleLbl="revTx" presStyleIdx="0" presStyleCnt="3">
        <dgm:presLayoutVars>
          <dgm:bulletEnabled val="1"/>
        </dgm:presLayoutVars>
      </dgm:prSet>
      <dgm:spPr/>
    </dgm:pt>
    <dgm:pt modelId="{FE1F4327-3126-4E25-AE74-3E385D20BE65}" type="pres">
      <dgm:prSet presAssocID="{4EC98D16-96B6-43CF-99C9-E7E8DF51F2CC}" presName="circleA" presStyleLbl="node1" presStyleIdx="0" presStyleCnt="3"/>
      <dgm:spPr>
        <a:solidFill>
          <a:srgbClr val="2A547E"/>
        </a:solidFill>
      </dgm:spPr>
    </dgm:pt>
    <dgm:pt modelId="{AB9F5A67-367E-4B01-B8CA-1A1C613CCEC3}" type="pres">
      <dgm:prSet presAssocID="{4EC98D16-96B6-43CF-99C9-E7E8DF51F2CC}" presName="spaceA" presStyleCnt="0"/>
      <dgm:spPr/>
    </dgm:pt>
    <dgm:pt modelId="{E9B9FBE9-D158-4F54-AA05-AE04126F1267}" type="pres">
      <dgm:prSet presAssocID="{1FC46C9A-99CD-48A1-A2DE-5F5B400A104D}" presName="space" presStyleCnt="0"/>
      <dgm:spPr/>
    </dgm:pt>
    <dgm:pt modelId="{ADBDC8B1-4A56-458C-8074-BDFE2454CCFD}" type="pres">
      <dgm:prSet presAssocID="{00CE9FFE-87A8-4239-9270-41D8BFD1C308}" presName="compositeB" presStyleCnt="0"/>
      <dgm:spPr/>
    </dgm:pt>
    <dgm:pt modelId="{3BB8A89A-B979-440C-8E26-2633EFA2F1BC}" type="pres">
      <dgm:prSet presAssocID="{00CE9FFE-87A8-4239-9270-41D8BFD1C308}" presName="textB" presStyleLbl="revTx" presStyleIdx="1" presStyleCnt="3">
        <dgm:presLayoutVars>
          <dgm:bulletEnabled val="1"/>
        </dgm:presLayoutVars>
      </dgm:prSet>
      <dgm:spPr/>
    </dgm:pt>
    <dgm:pt modelId="{7230C85A-73F9-43D5-A286-710DB0A138B6}" type="pres">
      <dgm:prSet presAssocID="{00CE9FFE-87A8-4239-9270-41D8BFD1C308}" presName="circleB" presStyleLbl="node1" presStyleIdx="1" presStyleCnt="3"/>
      <dgm:spPr>
        <a:solidFill>
          <a:srgbClr val="2A547E"/>
        </a:solidFill>
      </dgm:spPr>
    </dgm:pt>
    <dgm:pt modelId="{1037E258-216E-4203-855F-2ACA695D6455}" type="pres">
      <dgm:prSet presAssocID="{00CE9FFE-87A8-4239-9270-41D8BFD1C308}" presName="spaceB" presStyleCnt="0"/>
      <dgm:spPr/>
    </dgm:pt>
    <dgm:pt modelId="{D3D21FF8-9364-4152-94DC-FC93D82E6E73}" type="pres">
      <dgm:prSet presAssocID="{294323F2-DCFA-4836-BF91-7D626AC201BE}" presName="space" presStyleCnt="0"/>
      <dgm:spPr/>
    </dgm:pt>
    <dgm:pt modelId="{FA5270D0-92A0-4341-A37D-802A2B6B2524}" type="pres">
      <dgm:prSet presAssocID="{AAD1625D-E19B-4F0E-B354-9F341002714B}" presName="compositeA" presStyleCnt="0"/>
      <dgm:spPr/>
    </dgm:pt>
    <dgm:pt modelId="{0C6AC20F-A62D-4C1D-BE05-C58C3AF2CD99}" type="pres">
      <dgm:prSet presAssocID="{AAD1625D-E19B-4F0E-B354-9F341002714B}" presName="textA" presStyleLbl="revTx" presStyleIdx="2" presStyleCnt="3">
        <dgm:presLayoutVars>
          <dgm:bulletEnabled val="1"/>
        </dgm:presLayoutVars>
      </dgm:prSet>
      <dgm:spPr/>
    </dgm:pt>
    <dgm:pt modelId="{513C906E-0D9D-4E49-8BC0-788B8F38EFA1}" type="pres">
      <dgm:prSet presAssocID="{AAD1625D-E19B-4F0E-B354-9F341002714B}" presName="circleA" presStyleLbl="node1" presStyleIdx="2" presStyleCnt="3"/>
      <dgm:spPr>
        <a:solidFill>
          <a:srgbClr val="2A547E"/>
        </a:solidFill>
      </dgm:spPr>
    </dgm:pt>
    <dgm:pt modelId="{715EE891-DAAC-4A62-9E13-CE1E64BD7941}" type="pres">
      <dgm:prSet presAssocID="{AAD1625D-E19B-4F0E-B354-9F341002714B}" presName="spaceA" presStyleCnt="0"/>
      <dgm:spPr/>
    </dgm:pt>
  </dgm:ptLst>
  <dgm:cxnLst>
    <dgm:cxn modelId="{1C9B9F66-5748-48A2-8628-72DF4A3DE4A0}" type="presOf" srcId="{00CE9FFE-87A8-4239-9270-41D8BFD1C308}" destId="{3BB8A89A-B979-440C-8E26-2633EFA2F1BC}" srcOrd="0" destOrd="0" presId="urn:microsoft.com/office/officeart/2005/8/layout/hProcess11"/>
    <dgm:cxn modelId="{25B8943B-5C7A-4460-A420-BFB82BB2C57D}" srcId="{27EE2ABF-994B-4CA5-AAA7-40A46860AD22}" destId="{4EC98D16-96B6-43CF-99C9-E7E8DF51F2CC}" srcOrd="0" destOrd="0" parTransId="{4AFB6FC9-350E-4AA6-8F3C-D0EC9D06AF60}" sibTransId="{1FC46C9A-99CD-48A1-A2DE-5F5B400A104D}"/>
    <dgm:cxn modelId="{8B45C9C9-43BC-4582-BE16-60A2249D494D}" srcId="{27EE2ABF-994B-4CA5-AAA7-40A46860AD22}" destId="{00CE9FFE-87A8-4239-9270-41D8BFD1C308}" srcOrd="1" destOrd="0" parTransId="{590AA342-2168-4815-B807-384E1C5D3D6E}" sibTransId="{294323F2-DCFA-4836-BF91-7D626AC201BE}"/>
    <dgm:cxn modelId="{D16376A8-172E-4D77-80AA-829898F392A4}" srcId="{27EE2ABF-994B-4CA5-AAA7-40A46860AD22}" destId="{AAD1625D-E19B-4F0E-B354-9F341002714B}" srcOrd="2" destOrd="0" parTransId="{87F579A7-D3DF-4B35-829F-F58C4C53FCFA}" sibTransId="{8FF8A340-7067-4AB9-B388-3F010EB361C7}"/>
    <dgm:cxn modelId="{7F38CFF0-60F4-4851-842C-12D049366994}" type="presOf" srcId="{AAD1625D-E19B-4F0E-B354-9F341002714B}" destId="{0C6AC20F-A62D-4C1D-BE05-C58C3AF2CD99}" srcOrd="0" destOrd="0" presId="urn:microsoft.com/office/officeart/2005/8/layout/hProcess11"/>
    <dgm:cxn modelId="{0ED01D20-79E8-4F48-AFAC-83C26E700D9C}" type="presOf" srcId="{4EC98D16-96B6-43CF-99C9-E7E8DF51F2CC}" destId="{4541CB9E-6377-4B45-9559-5F76C5C04CDA}" srcOrd="0" destOrd="0" presId="urn:microsoft.com/office/officeart/2005/8/layout/hProcess11"/>
    <dgm:cxn modelId="{245275FA-6133-4306-8FE4-2184D539B895}" type="presOf" srcId="{27EE2ABF-994B-4CA5-AAA7-40A46860AD22}" destId="{0E81FD3F-BC66-4C0B-A213-3294FB8CA990}" srcOrd="0" destOrd="0" presId="urn:microsoft.com/office/officeart/2005/8/layout/hProcess11"/>
    <dgm:cxn modelId="{115D12DF-13BD-441D-828D-FDBA2339B0EB}" type="presParOf" srcId="{0E81FD3F-BC66-4C0B-A213-3294FB8CA990}" destId="{CAE186F6-E1BA-4EEB-896D-D15406D18009}" srcOrd="0" destOrd="0" presId="urn:microsoft.com/office/officeart/2005/8/layout/hProcess11"/>
    <dgm:cxn modelId="{7F0A7FA0-3D31-4B62-8B00-BFDC7ACB8D89}" type="presParOf" srcId="{0E81FD3F-BC66-4C0B-A213-3294FB8CA990}" destId="{9549D2FD-D0D4-4000-9BFB-8578FB954D81}" srcOrd="1" destOrd="0" presId="urn:microsoft.com/office/officeart/2005/8/layout/hProcess11"/>
    <dgm:cxn modelId="{645B205F-DB84-4FF8-9FE0-7563F68336B1}" type="presParOf" srcId="{9549D2FD-D0D4-4000-9BFB-8578FB954D81}" destId="{9328CDE1-ABE8-4C29-BE4C-CF32D046D58E}" srcOrd="0" destOrd="0" presId="urn:microsoft.com/office/officeart/2005/8/layout/hProcess11"/>
    <dgm:cxn modelId="{7148EF1E-07CB-412D-98FE-B84D07BD1ACA}" type="presParOf" srcId="{9328CDE1-ABE8-4C29-BE4C-CF32D046D58E}" destId="{4541CB9E-6377-4B45-9559-5F76C5C04CDA}" srcOrd="0" destOrd="0" presId="urn:microsoft.com/office/officeart/2005/8/layout/hProcess11"/>
    <dgm:cxn modelId="{8FD563A5-E05A-4B74-89EA-F6F20B2DB404}" type="presParOf" srcId="{9328CDE1-ABE8-4C29-BE4C-CF32D046D58E}" destId="{FE1F4327-3126-4E25-AE74-3E385D20BE65}" srcOrd="1" destOrd="0" presId="urn:microsoft.com/office/officeart/2005/8/layout/hProcess11"/>
    <dgm:cxn modelId="{DF4683BD-A9D0-46ED-A419-2C8554F2D667}" type="presParOf" srcId="{9328CDE1-ABE8-4C29-BE4C-CF32D046D58E}" destId="{AB9F5A67-367E-4B01-B8CA-1A1C613CCEC3}" srcOrd="2" destOrd="0" presId="urn:microsoft.com/office/officeart/2005/8/layout/hProcess11"/>
    <dgm:cxn modelId="{4B4B565B-82CA-493D-8765-D5E64AC37A2D}" type="presParOf" srcId="{9549D2FD-D0D4-4000-9BFB-8578FB954D81}" destId="{E9B9FBE9-D158-4F54-AA05-AE04126F1267}" srcOrd="1" destOrd="0" presId="urn:microsoft.com/office/officeart/2005/8/layout/hProcess11"/>
    <dgm:cxn modelId="{2F10F6A9-9773-4F60-B6B9-B0AFEBFEB26A}" type="presParOf" srcId="{9549D2FD-D0D4-4000-9BFB-8578FB954D81}" destId="{ADBDC8B1-4A56-458C-8074-BDFE2454CCFD}" srcOrd="2" destOrd="0" presId="urn:microsoft.com/office/officeart/2005/8/layout/hProcess11"/>
    <dgm:cxn modelId="{B325C8C9-7891-4915-B171-75E6B5F651F8}" type="presParOf" srcId="{ADBDC8B1-4A56-458C-8074-BDFE2454CCFD}" destId="{3BB8A89A-B979-440C-8E26-2633EFA2F1BC}" srcOrd="0" destOrd="0" presId="urn:microsoft.com/office/officeart/2005/8/layout/hProcess11"/>
    <dgm:cxn modelId="{75CBF51A-377F-4D1A-8489-1A8A2F47F1E8}" type="presParOf" srcId="{ADBDC8B1-4A56-458C-8074-BDFE2454CCFD}" destId="{7230C85A-73F9-43D5-A286-710DB0A138B6}" srcOrd="1" destOrd="0" presId="urn:microsoft.com/office/officeart/2005/8/layout/hProcess11"/>
    <dgm:cxn modelId="{7C852BFB-93AA-4A92-A649-2689994232A8}" type="presParOf" srcId="{ADBDC8B1-4A56-458C-8074-BDFE2454CCFD}" destId="{1037E258-216E-4203-855F-2ACA695D6455}" srcOrd="2" destOrd="0" presId="urn:microsoft.com/office/officeart/2005/8/layout/hProcess11"/>
    <dgm:cxn modelId="{DE08AAA7-6659-449D-8ACB-FFCD99F77F39}" type="presParOf" srcId="{9549D2FD-D0D4-4000-9BFB-8578FB954D81}" destId="{D3D21FF8-9364-4152-94DC-FC93D82E6E73}" srcOrd="3" destOrd="0" presId="urn:microsoft.com/office/officeart/2005/8/layout/hProcess11"/>
    <dgm:cxn modelId="{BDAB7D75-0C90-4333-B68E-A23D32AF508A}" type="presParOf" srcId="{9549D2FD-D0D4-4000-9BFB-8578FB954D81}" destId="{FA5270D0-92A0-4341-A37D-802A2B6B2524}" srcOrd="4" destOrd="0" presId="urn:microsoft.com/office/officeart/2005/8/layout/hProcess11"/>
    <dgm:cxn modelId="{19E7DA06-266A-4A81-BE4D-D65907948F39}" type="presParOf" srcId="{FA5270D0-92A0-4341-A37D-802A2B6B2524}" destId="{0C6AC20F-A62D-4C1D-BE05-C58C3AF2CD99}" srcOrd="0" destOrd="0" presId="urn:microsoft.com/office/officeart/2005/8/layout/hProcess11"/>
    <dgm:cxn modelId="{07A16D21-2A2B-4F18-8E25-EC4CB9DFEE80}" type="presParOf" srcId="{FA5270D0-92A0-4341-A37D-802A2B6B2524}" destId="{513C906E-0D9D-4E49-8BC0-788B8F38EFA1}" srcOrd="1" destOrd="0" presId="urn:microsoft.com/office/officeart/2005/8/layout/hProcess11"/>
    <dgm:cxn modelId="{86680D66-C10B-45B7-B375-96AE39E46174}" type="presParOf" srcId="{FA5270D0-92A0-4341-A37D-802A2B6B2524}" destId="{715EE891-DAAC-4A62-9E13-CE1E64BD7941}"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6A8CBC-8F40-4B1A-969D-D93454149763}" type="doc">
      <dgm:prSet loTypeId="urn:microsoft.com/office/officeart/2005/8/layout/gear1" loCatId="relationship" qsTypeId="urn:microsoft.com/office/officeart/2005/8/quickstyle/3d1" qsCatId="3D" csTypeId="urn:microsoft.com/office/officeart/2005/8/colors/accent0_3" csCatId="mainScheme" phldr="1"/>
      <dgm:spPr/>
      <dgm:t>
        <a:bodyPr/>
        <a:lstStyle/>
        <a:p>
          <a:endParaRPr lang="en-AU"/>
        </a:p>
      </dgm:t>
    </dgm:pt>
    <dgm:pt modelId="{54B02A3E-6E5B-463E-A631-1E26FE3766A1}">
      <dgm:prSet phldrT="[Text]" custT="1"/>
      <dgm:spPr>
        <a:solidFill>
          <a:srgbClr val="2A547E"/>
        </a:solidFill>
      </dgm:spPr>
      <dgm:t>
        <a:bodyPr/>
        <a:lstStyle/>
        <a:p>
          <a:r>
            <a:rPr lang="en-AU" sz="1800" b="1" dirty="0" smtClean="0"/>
            <a:t>Participants</a:t>
          </a:r>
          <a:endParaRPr lang="en-AU" sz="1800" b="1" dirty="0"/>
        </a:p>
      </dgm:t>
    </dgm:pt>
    <dgm:pt modelId="{368D74D3-2613-4870-95A6-959ED248EC3F}" type="parTrans" cxnId="{F50D79B2-D9FE-40BC-BB72-D062A163C06D}">
      <dgm:prSet/>
      <dgm:spPr/>
      <dgm:t>
        <a:bodyPr/>
        <a:lstStyle/>
        <a:p>
          <a:endParaRPr lang="en-AU"/>
        </a:p>
      </dgm:t>
    </dgm:pt>
    <dgm:pt modelId="{2F5D7CF9-6651-40F1-B3B0-77EB0B6B2BDE}" type="sibTrans" cxnId="{F50D79B2-D9FE-40BC-BB72-D062A163C06D}">
      <dgm:prSet/>
      <dgm:spPr/>
      <dgm:t>
        <a:bodyPr/>
        <a:lstStyle/>
        <a:p>
          <a:endParaRPr lang="en-AU"/>
        </a:p>
      </dgm:t>
    </dgm:pt>
    <dgm:pt modelId="{CD98E74B-37BC-4079-92F1-79C6528349D2}">
      <dgm:prSet phldrT="[Text]" custT="1"/>
      <dgm:spPr>
        <a:solidFill>
          <a:srgbClr val="FF6600"/>
        </a:solidFill>
      </dgm:spPr>
      <dgm:t>
        <a:bodyPr/>
        <a:lstStyle/>
        <a:p>
          <a:r>
            <a:rPr lang="en-AU" sz="1600" b="1" dirty="0" smtClean="0"/>
            <a:t>Injuries</a:t>
          </a:r>
          <a:endParaRPr lang="en-AU" sz="1600" b="1" dirty="0"/>
        </a:p>
      </dgm:t>
    </dgm:pt>
    <dgm:pt modelId="{8E578110-ED31-4BA1-8C95-A05909BC3904}" type="parTrans" cxnId="{1C9826A5-7778-492D-A56F-02C82F19CDF5}">
      <dgm:prSet/>
      <dgm:spPr/>
      <dgm:t>
        <a:bodyPr/>
        <a:lstStyle/>
        <a:p>
          <a:endParaRPr lang="en-AU"/>
        </a:p>
      </dgm:t>
    </dgm:pt>
    <dgm:pt modelId="{DD173B2F-5592-4BA2-A48E-FA0A4A271D95}" type="sibTrans" cxnId="{1C9826A5-7778-492D-A56F-02C82F19CDF5}">
      <dgm:prSet/>
      <dgm:spPr/>
      <dgm:t>
        <a:bodyPr/>
        <a:lstStyle/>
        <a:p>
          <a:endParaRPr lang="en-AU"/>
        </a:p>
      </dgm:t>
    </dgm:pt>
    <dgm:pt modelId="{DE3CB46F-7132-4CF8-9B90-2B1AB488FE6B}">
      <dgm:prSet phldrT="[Text]" custT="1"/>
      <dgm:spPr>
        <a:solidFill>
          <a:srgbClr val="00CC00"/>
        </a:solidFill>
      </dgm:spPr>
      <dgm:t>
        <a:bodyPr/>
        <a:lstStyle/>
        <a:p>
          <a:pPr algn="ctr"/>
          <a:r>
            <a:rPr lang="en-AU" sz="1800" b="1" dirty="0" smtClean="0"/>
            <a:t>PEFA</a:t>
          </a:r>
          <a:endParaRPr lang="en-AU" sz="1800" b="1" dirty="0"/>
        </a:p>
      </dgm:t>
    </dgm:pt>
    <dgm:pt modelId="{A49950FC-AB67-4E0A-A94B-7B1F9CD6BEE8}" type="parTrans" cxnId="{D4B02240-28CE-4245-9E2C-277ED5EA8929}">
      <dgm:prSet/>
      <dgm:spPr/>
      <dgm:t>
        <a:bodyPr/>
        <a:lstStyle/>
        <a:p>
          <a:endParaRPr lang="en-AU"/>
        </a:p>
      </dgm:t>
    </dgm:pt>
    <dgm:pt modelId="{0EA2A04C-D45F-435A-9EB4-2C0898114F4E}" type="sibTrans" cxnId="{D4B02240-28CE-4245-9E2C-277ED5EA8929}">
      <dgm:prSet/>
      <dgm:spPr/>
      <dgm:t>
        <a:bodyPr/>
        <a:lstStyle/>
        <a:p>
          <a:endParaRPr lang="en-AU"/>
        </a:p>
      </dgm:t>
    </dgm:pt>
    <dgm:pt modelId="{DDD287B0-508E-4674-BA75-F76DB2A2CAA4}">
      <dgm:prSet phldrT="[Text]"/>
      <dgm:spPr/>
      <dgm:t>
        <a:bodyPr/>
        <a:lstStyle/>
        <a:p>
          <a:endParaRPr lang="en-AU"/>
        </a:p>
      </dgm:t>
    </dgm:pt>
    <dgm:pt modelId="{B7A50ECF-CA3C-4458-9EA5-B7A806D98630}" type="parTrans" cxnId="{44783D33-95D8-48D6-99ED-1B1A187554D5}">
      <dgm:prSet/>
      <dgm:spPr/>
      <dgm:t>
        <a:bodyPr/>
        <a:lstStyle/>
        <a:p>
          <a:endParaRPr lang="en-AU"/>
        </a:p>
      </dgm:t>
    </dgm:pt>
    <dgm:pt modelId="{2A9FC770-974B-450E-9D38-7D255E07117C}" type="sibTrans" cxnId="{44783D33-95D8-48D6-99ED-1B1A187554D5}">
      <dgm:prSet/>
      <dgm:spPr/>
      <dgm:t>
        <a:bodyPr/>
        <a:lstStyle/>
        <a:p>
          <a:endParaRPr lang="en-AU"/>
        </a:p>
      </dgm:t>
    </dgm:pt>
    <dgm:pt modelId="{55FB092A-B294-4504-844A-2FF1B8BF4861}" type="pres">
      <dgm:prSet presAssocID="{7A6A8CBC-8F40-4B1A-969D-D93454149763}" presName="composite" presStyleCnt="0">
        <dgm:presLayoutVars>
          <dgm:chMax val="3"/>
          <dgm:animLvl val="lvl"/>
          <dgm:resizeHandles val="exact"/>
        </dgm:presLayoutVars>
      </dgm:prSet>
      <dgm:spPr/>
      <dgm:t>
        <a:bodyPr/>
        <a:lstStyle/>
        <a:p>
          <a:endParaRPr lang="en-AU"/>
        </a:p>
      </dgm:t>
    </dgm:pt>
    <dgm:pt modelId="{E9441EAF-3FC1-4C4D-B6DA-DA91124EF167}" type="pres">
      <dgm:prSet presAssocID="{54B02A3E-6E5B-463E-A631-1E26FE3766A1}" presName="gear1" presStyleLbl="node1" presStyleIdx="0" presStyleCnt="3" custScaleX="108041">
        <dgm:presLayoutVars>
          <dgm:chMax val="1"/>
          <dgm:bulletEnabled val="1"/>
        </dgm:presLayoutVars>
      </dgm:prSet>
      <dgm:spPr/>
      <dgm:t>
        <a:bodyPr/>
        <a:lstStyle/>
        <a:p>
          <a:endParaRPr lang="en-AU"/>
        </a:p>
      </dgm:t>
    </dgm:pt>
    <dgm:pt modelId="{6C524AF8-CA7C-45EA-94EA-C30D2CFAB9DF}" type="pres">
      <dgm:prSet presAssocID="{54B02A3E-6E5B-463E-A631-1E26FE3766A1}" presName="gear1srcNode" presStyleLbl="node1" presStyleIdx="0" presStyleCnt="3"/>
      <dgm:spPr/>
      <dgm:t>
        <a:bodyPr/>
        <a:lstStyle/>
        <a:p>
          <a:endParaRPr lang="en-AU"/>
        </a:p>
      </dgm:t>
    </dgm:pt>
    <dgm:pt modelId="{8FAA29D0-6D5E-42A2-BCE0-F1F30FD9969F}" type="pres">
      <dgm:prSet presAssocID="{54B02A3E-6E5B-463E-A631-1E26FE3766A1}" presName="gear1dstNode" presStyleLbl="node1" presStyleIdx="0" presStyleCnt="3"/>
      <dgm:spPr/>
      <dgm:t>
        <a:bodyPr/>
        <a:lstStyle/>
        <a:p>
          <a:endParaRPr lang="en-AU"/>
        </a:p>
      </dgm:t>
    </dgm:pt>
    <dgm:pt modelId="{F8BCD0BB-1D4B-4CCC-AC54-40670C8B93B3}" type="pres">
      <dgm:prSet presAssocID="{CD98E74B-37BC-4079-92F1-79C6528349D2}" presName="gear2" presStyleLbl="node1" presStyleIdx="1" presStyleCnt="3">
        <dgm:presLayoutVars>
          <dgm:chMax val="1"/>
          <dgm:bulletEnabled val="1"/>
        </dgm:presLayoutVars>
      </dgm:prSet>
      <dgm:spPr/>
      <dgm:t>
        <a:bodyPr/>
        <a:lstStyle/>
        <a:p>
          <a:endParaRPr lang="en-AU"/>
        </a:p>
      </dgm:t>
    </dgm:pt>
    <dgm:pt modelId="{D42BF1EB-C61A-4ABB-A04D-A8F447678216}" type="pres">
      <dgm:prSet presAssocID="{CD98E74B-37BC-4079-92F1-79C6528349D2}" presName="gear2srcNode" presStyleLbl="node1" presStyleIdx="1" presStyleCnt="3"/>
      <dgm:spPr/>
      <dgm:t>
        <a:bodyPr/>
        <a:lstStyle/>
        <a:p>
          <a:endParaRPr lang="en-AU"/>
        </a:p>
      </dgm:t>
    </dgm:pt>
    <dgm:pt modelId="{A7ED6DFB-A299-476E-8015-D11AAE24653B}" type="pres">
      <dgm:prSet presAssocID="{CD98E74B-37BC-4079-92F1-79C6528349D2}" presName="gear2dstNode" presStyleLbl="node1" presStyleIdx="1" presStyleCnt="3"/>
      <dgm:spPr/>
      <dgm:t>
        <a:bodyPr/>
        <a:lstStyle/>
        <a:p>
          <a:endParaRPr lang="en-AU"/>
        </a:p>
      </dgm:t>
    </dgm:pt>
    <dgm:pt modelId="{85A250CB-5EBD-49ED-A97D-2829E19CB636}" type="pres">
      <dgm:prSet presAssocID="{DE3CB46F-7132-4CF8-9B90-2B1AB488FE6B}" presName="gear3" presStyleLbl="node1" presStyleIdx="2" presStyleCnt="3"/>
      <dgm:spPr/>
      <dgm:t>
        <a:bodyPr/>
        <a:lstStyle/>
        <a:p>
          <a:endParaRPr lang="en-AU"/>
        </a:p>
      </dgm:t>
    </dgm:pt>
    <dgm:pt modelId="{C0541EB1-8B68-425E-A83A-6EB25D79FC9B}" type="pres">
      <dgm:prSet presAssocID="{DE3CB46F-7132-4CF8-9B90-2B1AB488FE6B}" presName="gear3tx" presStyleLbl="node1" presStyleIdx="2" presStyleCnt="3">
        <dgm:presLayoutVars>
          <dgm:chMax val="1"/>
          <dgm:bulletEnabled val="1"/>
        </dgm:presLayoutVars>
      </dgm:prSet>
      <dgm:spPr/>
      <dgm:t>
        <a:bodyPr/>
        <a:lstStyle/>
        <a:p>
          <a:endParaRPr lang="en-AU"/>
        </a:p>
      </dgm:t>
    </dgm:pt>
    <dgm:pt modelId="{0B57B82F-5796-49D5-ABB6-4F7315C1A1CE}" type="pres">
      <dgm:prSet presAssocID="{DE3CB46F-7132-4CF8-9B90-2B1AB488FE6B}" presName="gear3srcNode" presStyleLbl="node1" presStyleIdx="2" presStyleCnt="3"/>
      <dgm:spPr/>
      <dgm:t>
        <a:bodyPr/>
        <a:lstStyle/>
        <a:p>
          <a:endParaRPr lang="en-AU"/>
        </a:p>
      </dgm:t>
    </dgm:pt>
    <dgm:pt modelId="{23E17A6A-B6C2-4BDD-BD51-234817AC4D22}" type="pres">
      <dgm:prSet presAssocID="{DE3CB46F-7132-4CF8-9B90-2B1AB488FE6B}" presName="gear3dstNode" presStyleLbl="node1" presStyleIdx="2" presStyleCnt="3"/>
      <dgm:spPr/>
      <dgm:t>
        <a:bodyPr/>
        <a:lstStyle/>
        <a:p>
          <a:endParaRPr lang="en-AU"/>
        </a:p>
      </dgm:t>
    </dgm:pt>
    <dgm:pt modelId="{D5966869-372D-4000-994C-2BEE23922004}" type="pres">
      <dgm:prSet presAssocID="{2F5D7CF9-6651-40F1-B3B0-77EB0B6B2BDE}" presName="connector1" presStyleLbl="sibTrans2D1" presStyleIdx="0" presStyleCnt="3"/>
      <dgm:spPr/>
      <dgm:t>
        <a:bodyPr/>
        <a:lstStyle/>
        <a:p>
          <a:endParaRPr lang="en-AU"/>
        </a:p>
      </dgm:t>
    </dgm:pt>
    <dgm:pt modelId="{6BDBB613-2AA4-42B9-96FB-66DF7DC714CA}" type="pres">
      <dgm:prSet presAssocID="{DD173B2F-5592-4BA2-A48E-FA0A4A271D95}" presName="connector2" presStyleLbl="sibTrans2D1" presStyleIdx="1" presStyleCnt="3"/>
      <dgm:spPr/>
      <dgm:t>
        <a:bodyPr/>
        <a:lstStyle/>
        <a:p>
          <a:endParaRPr lang="en-AU"/>
        </a:p>
      </dgm:t>
    </dgm:pt>
    <dgm:pt modelId="{88D70A67-EB9B-429F-BFFC-40F06EE50018}" type="pres">
      <dgm:prSet presAssocID="{0EA2A04C-D45F-435A-9EB4-2C0898114F4E}" presName="connector3" presStyleLbl="sibTrans2D1" presStyleIdx="2" presStyleCnt="3"/>
      <dgm:spPr/>
      <dgm:t>
        <a:bodyPr/>
        <a:lstStyle/>
        <a:p>
          <a:endParaRPr lang="en-AU"/>
        </a:p>
      </dgm:t>
    </dgm:pt>
  </dgm:ptLst>
  <dgm:cxnLst>
    <dgm:cxn modelId="{CA8C4144-AB86-4CA3-9BB0-4FAA9469F1A2}" type="presOf" srcId="{0EA2A04C-D45F-435A-9EB4-2C0898114F4E}" destId="{88D70A67-EB9B-429F-BFFC-40F06EE50018}" srcOrd="0" destOrd="0" presId="urn:microsoft.com/office/officeart/2005/8/layout/gear1"/>
    <dgm:cxn modelId="{A08A134E-62F3-427A-9DB8-26BB6680BFFD}" type="presOf" srcId="{DD173B2F-5592-4BA2-A48E-FA0A4A271D95}" destId="{6BDBB613-2AA4-42B9-96FB-66DF7DC714CA}" srcOrd="0" destOrd="0" presId="urn:microsoft.com/office/officeart/2005/8/layout/gear1"/>
    <dgm:cxn modelId="{1C9826A5-7778-492D-A56F-02C82F19CDF5}" srcId="{7A6A8CBC-8F40-4B1A-969D-D93454149763}" destId="{CD98E74B-37BC-4079-92F1-79C6528349D2}" srcOrd="1" destOrd="0" parTransId="{8E578110-ED31-4BA1-8C95-A05909BC3904}" sibTransId="{DD173B2F-5592-4BA2-A48E-FA0A4A271D95}"/>
    <dgm:cxn modelId="{320F402B-8268-434C-8BD6-0DDDBE43C9DD}" type="presOf" srcId="{DE3CB46F-7132-4CF8-9B90-2B1AB488FE6B}" destId="{85A250CB-5EBD-49ED-A97D-2829E19CB636}" srcOrd="0" destOrd="0" presId="urn:microsoft.com/office/officeart/2005/8/layout/gear1"/>
    <dgm:cxn modelId="{F50D79B2-D9FE-40BC-BB72-D062A163C06D}" srcId="{7A6A8CBC-8F40-4B1A-969D-D93454149763}" destId="{54B02A3E-6E5B-463E-A631-1E26FE3766A1}" srcOrd="0" destOrd="0" parTransId="{368D74D3-2613-4870-95A6-959ED248EC3F}" sibTransId="{2F5D7CF9-6651-40F1-B3B0-77EB0B6B2BDE}"/>
    <dgm:cxn modelId="{A4A55FA8-09AA-4238-A54A-DACF8637690D}" type="presOf" srcId="{CD98E74B-37BC-4079-92F1-79C6528349D2}" destId="{F8BCD0BB-1D4B-4CCC-AC54-40670C8B93B3}" srcOrd="0" destOrd="0" presId="urn:microsoft.com/office/officeart/2005/8/layout/gear1"/>
    <dgm:cxn modelId="{B564C553-9183-4CD8-9785-8F074268F4F8}" type="presOf" srcId="{DE3CB46F-7132-4CF8-9B90-2B1AB488FE6B}" destId="{0B57B82F-5796-49D5-ABB6-4F7315C1A1CE}" srcOrd="2" destOrd="0" presId="urn:microsoft.com/office/officeart/2005/8/layout/gear1"/>
    <dgm:cxn modelId="{B07CDF82-59E0-4E7B-B448-A39D403151D0}" type="presOf" srcId="{CD98E74B-37BC-4079-92F1-79C6528349D2}" destId="{D42BF1EB-C61A-4ABB-A04D-A8F447678216}" srcOrd="1" destOrd="0" presId="urn:microsoft.com/office/officeart/2005/8/layout/gear1"/>
    <dgm:cxn modelId="{D61B32DD-A4C0-4189-977A-B41D344E355C}" type="presOf" srcId="{54B02A3E-6E5B-463E-A631-1E26FE3766A1}" destId="{6C524AF8-CA7C-45EA-94EA-C30D2CFAB9DF}" srcOrd="1" destOrd="0" presId="urn:microsoft.com/office/officeart/2005/8/layout/gear1"/>
    <dgm:cxn modelId="{2065EDB5-E3B1-4302-B863-FEDEC9B25774}" type="presOf" srcId="{7A6A8CBC-8F40-4B1A-969D-D93454149763}" destId="{55FB092A-B294-4504-844A-2FF1B8BF4861}" srcOrd="0" destOrd="0" presId="urn:microsoft.com/office/officeart/2005/8/layout/gear1"/>
    <dgm:cxn modelId="{C00CB9FC-EE1E-45C3-9A7A-B00D66E48589}" type="presOf" srcId="{DE3CB46F-7132-4CF8-9B90-2B1AB488FE6B}" destId="{23E17A6A-B6C2-4BDD-BD51-234817AC4D22}" srcOrd="3" destOrd="0" presId="urn:microsoft.com/office/officeart/2005/8/layout/gear1"/>
    <dgm:cxn modelId="{F38C1A32-D11D-43F8-8173-22FCEADB8FBC}" type="presOf" srcId="{54B02A3E-6E5B-463E-A631-1E26FE3766A1}" destId="{E9441EAF-3FC1-4C4D-B6DA-DA91124EF167}" srcOrd="0" destOrd="0" presId="urn:microsoft.com/office/officeart/2005/8/layout/gear1"/>
    <dgm:cxn modelId="{D4B02240-28CE-4245-9E2C-277ED5EA8929}" srcId="{7A6A8CBC-8F40-4B1A-969D-D93454149763}" destId="{DE3CB46F-7132-4CF8-9B90-2B1AB488FE6B}" srcOrd="2" destOrd="0" parTransId="{A49950FC-AB67-4E0A-A94B-7B1F9CD6BEE8}" sibTransId="{0EA2A04C-D45F-435A-9EB4-2C0898114F4E}"/>
    <dgm:cxn modelId="{44783D33-95D8-48D6-99ED-1B1A187554D5}" srcId="{7A6A8CBC-8F40-4B1A-969D-D93454149763}" destId="{DDD287B0-508E-4674-BA75-F76DB2A2CAA4}" srcOrd="3" destOrd="0" parTransId="{B7A50ECF-CA3C-4458-9EA5-B7A806D98630}" sibTransId="{2A9FC770-974B-450E-9D38-7D255E07117C}"/>
    <dgm:cxn modelId="{02087452-B650-41C9-8381-798482D53D84}" type="presOf" srcId="{DE3CB46F-7132-4CF8-9B90-2B1AB488FE6B}" destId="{C0541EB1-8B68-425E-A83A-6EB25D79FC9B}" srcOrd="1" destOrd="0" presId="urn:microsoft.com/office/officeart/2005/8/layout/gear1"/>
    <dgm:cxn modelId="{1A60BEC9-321D-43FB-B0DB-AAC9845F779F}" type="presOf" srcId="{54B02A3E-6E5B-463E-A631-1E26FE3766A1}" destId="{8FAA29D0-6D5E-42A2-BCE0-F1F30FD9969F}" srcOrd="2" destOrd="0" presId="urn:microsoft.com/office/officeart/2005/8/layout/gear1"/>
    <dgm:cxn modelId="{5816A701-E39E-4D5C-B800-11CC8FBFD738}" type="presOf" srcId="{2F5D7CF9-6651-40F1-B3B0-77EB0B6B2BDE}" destId="{D5966869-372D-4000-994C-2BEE23922004}" srcOrd="0" destOrd="0" presId="urn:microsoft.com/office/officeart/2005/8/layout/gear1"/>
    <dgm:cxn modelId="{2CDB25C2-CE76-4781-B094-B5CA529DD979}" type="presOf" srcId="{CD98E74B-37BC-4079-92F1-79C6528349D2}" destId="{A7ED6DFB-A299-476E-8015-D11AAE24653B}" srcOrd="2" destOrd="0" presId="urn:microsoft.com/office/officeart/2005/8/layout/gear1"/>
    <dgm:cxn modelId="{A19BE620-5274-4353-BFFC-8C2FF25856F5}" type="presParOf" srcId="{55FB092A-B294-4504-844A-2FF1B8BF4861}" destId="{E9441EAF-3FC1-4C4D-B6DA-DA91124EF167}" srcOrd="0" destOrd="0" presId="urn:microsoft.com/office/officeart/2005/8/layout/gear1"/>
    <dgm:cxn modelId="{4015176A-BC4F-4BF8-9415-29FFDACAABD9}" type="presParOf" srcId="{55FB092A-B294-4504-844A-2FF1B8BF4861}" destId="{6C524AF8-CA7C-45EA-94EA-C30D2CFAB9DF}" srcOrd="1" destOrd="0" presId="urn:microsoft.com/office/officeart/2005/8/layout/gear1"/>
    <dgm:cxn modelId="{1434F8BA-9009-45DB-8920-D0423C6BEEAB}" type="presParOf" srcId="{55FB092A-B294-4504-844A-2FF1B8BF4861}" destId="{8FAA29D0-6D5E-42A2-BCE0-F1F30FD9969F}" srcOrd="2" destOrd="0" presId="urn:microsoft.com/office/officeart/2005/8/layout/gear1"/>
    <dgm:cxn modelId="{70AD8A5D-876E-435F-98B8-8C23EC84747B}" type="presParOf" srcId="{55FB092A-B294-4504-844A-2FF1B8BF4861}" destId="{F8BCD0BB-1D4B-4CCC-AC54-40670C8B93B3}" srcOrd="3" destOrd="0" presId="urn:microsoft.com/office/officeart/2005/8/layout/gear1"/>
    <dgm:cxn modelId="{628000AD-2008-4D7D-8ACB-708EE83743A3}" type="presParOf" srcId="{55FB092A-B294-4504-844A-2FF1B8BF4861}" destId="{D42BF1EB-C61A-4ABB-A04D-A8F447678216}" srcOrd="4" destOrd="0" presId="urn:microsoft.com/office/officeart/2005/8/layout/gear1"/>
    <dgm:cxn modelId="{D63A8421-7C05-42B7-8A5C-7171D3F1F430}" type="presParOf" srcId="{55FB092A-B294-4504-844A-2FF1B8BF4861}" destId="{A7ED6DFB-A299-476E-8015-D11AAE24653B}" srcOrd="5" destOrd="0" presId="urn:microsoft.com/office/officeart/2005/8/layout/gear1"/>
    <dgm:cxn modelId="{67CCDF06-40B2-49CF-8038-7CCDE137EC51}" type="presParOf" srcId="{55FB092A-B294-4504-844A-2FF1B8BF4861}" destId="{85A250CB-5EBD-49ED-A97D-2829E19CB636}" srcOrd="6" destOrd="0" presId="urn:microsoft.com/office/officeart/2005/8/layout/gear1"/>
    <dgm:cxn modelId="{BF3D0512-0E78-4379-B6CF-F1A4A365DDDB}" type="presParOf" srcId="{55FB092A-B294-4504-844A-2FF1B8BF4861}" destId="{C0541EB1-8B68-425E-A83A-6EB25D79FC9B}" srcOrd="7" destOrd="0" presId="urn:microsoft.com/office/officeart/2005/8/layout/gear1"/>
    <dgm:cxn modelId="{3F6083BE-3C6B-4CDC-997E-79448AA8FB2B}" type="presParOf" srcId="{55FB092A-B294-4504-844A-2FF1B8BF4861}" destId="{0B57B82F-5796-49D5-ABB6-4F7315C1A1CE}" srcOrd="8" destOrd="0" presId="urn:microsoft.com/office/officeart/2005/8/layout/gear1"/>
    <dgm:cxn modelId="{3A75742C-C583-48CF-B315-CAA5AC55E156}" type="presParOf" srcId="{55FB092A-B294-4504-844A-2FF1B8BF4861}" destId="{23E17A6A-B6C2-4BDD-BD51-234817AC4D22}" srcOrd="9" destOrd="0" presId="urn:microsoft.com/office/officeart/2005/8/layout/gear1"/>
    <dgm:cxn modelId="{DA14F363-1B98-48D6-BEB4-B569483A4158}" type="presParOf" srcId="{55FB092A-B294-4504-844A-2FF1B8BF4861}" destId="{D5966869-372D-4000-994C-2BEE23922004}" srcOrd="10" destOrd="0" presId="urn:microsoft.com/office/officeart/2005/8/layout/gear1"/>
    <dgm:cxn modelId="{5853A7D6-8A00-4CF9-B411-0BBA6EA4F271}" type="presParOf" srcId="{55FB092A-B294-4504-844A-2FF1B8BF4861}" destId="{6BDBB613-2AA4-42B9-96FB-66DF7DC714CA}" srcOrd="11" destOrd="0" presId="urn:microsoft.com/office/officeart/2005/8/layout/gear1"/>
    <dgm:cxn modelId="{EE393C4E-F208-4426-800C-F0CC0B0AD431}" type="presParOf" srcId="{55FB092A-B294-4504-844A-2FF1B8BF4861}" destId="{88D70A67-EB9B-429F-BFFC-40F06EE50018}"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186F6-E1BA-4EEB-896D-D15406D18009}">
      <dsp:nvSpPr>
        <dsp:cNvPr id="0" name=""/>
        <dsp:cNvSpPr/>
      </dsp:nvSpPr>
      <dsp:spPr>
        <a:xfrm>
          <a:off x="0" y="1357788"/>
          <a:ext cx="8229599" cy="1810385"/>
        </a:xfrm>
        <a:prstGeom prst="notchedRightArrow">
          <a:avLst/>
        </a:prstGeom>
        <a:gradFill rotWithShape="0">
          <a:gsLst>
            <a:gs pos="0">
              <a:srgbClr val="FFF200"/>
            </a:gs>
            <a:gs pos="45000">
              <a:srgbClr val="FF7A00"/>
            </a:gs>
            <a:gs pos="70000">
              <a:srgbClr val="FF0300"/>
            </a:gs>
            <a:gs pos="100000">
              <a:srgbClr val="4D0808"/>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4541CB9E-6377-4B45-9559-5F76C5C04CDA}">
      <dsp:nvSpPr>
        <dsp:cNvPr id="0" name=""/>
        <dsp:cNvSpPr/>
      </dsp:nvSpPr>
      <dsp:spPr>
        <a:xfrm>
          <a:off x="3616" y="0"/>
          <a:ext cx="2386905"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lvl="0" algn="ctr" defTabSz="1244600">
            <a:lnSpc>
              <a:spcPct val="90000"/>
            </a:lnSpc>
            <a:spcBef>
              <a:spcPct val="0"/>
            </a:spcBef>
            <a:spcAft>
              <a:spcPct val="35000"/>
            </a:spcAft>
          </a:pPr>
          <a:r>
            <a:rPr lang="en-AU" sz="2800" kern="1200" dirty="0" smtClean="0"/>
            <a:t>Pre-Employment</a:t>
          </a:r>
          <a:endParaRPr lang="en-AU" sz="2800" kern="1200" dirty="0"/>
        </a:p>
      </dsp:txBody>
      <dsp:txXfrm>
        <a:off x="3616" y="0"/>
        <a:ext cx="2386905" cy="1810385"/>
      </dsp:txXfrm>
    </dsp:sp>
    <dsp:sp modelId="{FE1F4327-3126-4E25-AE74-3E385D20BE65}">
      <dsp:nvSpPr>
        <dsp:cNvPr id="0" name=""/>
        <dsp:cNvSpPr/>
      </dsp:nvSpPr>
      <dsp:spPr>
        <a:xfrm>
          <a:off x="970771" y="2036683"/>
          <a:ext cx="452596" cy="452596"/>
        </a:xfrm>
        <a:prstGeom prst="ellipse">
          <a:avLst/>
        </a:prstGeom>
        <a:solidFill>
          <a:srgbClr val="2A547E"/>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BB8A89A-B979-440C-8E26-2633EFA2F1BC}">
      <dsp:nvSpPr>
        <dsp:cNvPr id="0" name=""/>
        <dsp:cNvSpPr/>
      </dsp:nvSpPr>
      <dsp:spPr>
        <a:xfrm>
          <a:off x="2509867" y="2715577"/>
          <a:ext cx="2386905"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t" anchorCtr="0">
          <a:noAutofit/>
        </a:bodyPr>
        <a:lstStyle/>
        <a:p>
          <a:pPr lvl="0" algn="ctr" defTabSz="1244600">
            <a:lnSpc>
              <a:spcPct val="90000"/>
            </a:lnSpc>
            <a:spcBef>
              <a:spcPct val="0"/>
            </a:spcBef>
            <a:spcAft>
              <a:spcPct val="35000"/>
            </a:spcAft>
          </a:pPr>
          <a:r>
            <a:rPr lang="en-AU" sz="2800" kern="1200" dirty="0" smtClean="0"/>
            <a:t>Periodic Employment</a:t>
          </a:r>
          <a:endParaRPr lang="en-AU" sz="2800" kern="1200" dirty="0"/>
        </a:p>
      </dsp:txBody>
      <dsp:txXfrm>
        <a:off x="2509867" y="2715577"/>
        <a:ext cx="2386905" cy="1810385"/>
      </dsp:txXfrm>
    </dsp:sp>
    <dsp:sp modelId="{7230C85A-73F9-43D5-A286-710DB0A138B6}">
      <dsp:nvSpPr>
        <dsp:cNvPr id="0" name=""/>
        <dsp:cNvSpPr/>
      </dsp:nvSpPr>
      <dsp:spPr>
        <a:xfrm>
          <a:off x="3477021" y="2036683"/>
          <a:ext cx="452596" cy="452596"/>
        </a:xfrm>
        <a:prstGeom prst="ellipse">
          <a:avLst/>
        </a:prstGeom>
        <a:solidFill>
          <a:srgbClr val="2A547E"/>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C6AC20F-A62D-4C1D-BE05-C58C3AF2CD99}">
      <dsp:nvSpPr>
        <dsp:cNvPr id="0" name=""/>
        <dsp:cNvSpPr/>
      </dsp:nvSpPr>
      <dsp:spPr>
        <a:xfrm>
          <a:off x="5016118" y="0"/>
          <a:ext cx="2386905"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b" anchorCtr="0">
          <a:noAutofit/>
        </a:bodyPr>
        <a:lstStyle/>
        <a:p>
          <a:pPr lvl="0" algn="ctr" defTabSz="1244600">
            <a:lnSpc>
              <a:spcPct val="90000"/>
            </a:lnSpc>
            <a:spcBef>
              <a:spcPct val="0"/>
            </a:spcBef>
            <a:spcAft>
              <a:spcPct val="35000"/>
            </a:spcAft>
          </a:pPr>
          <a:r>
            <a:rPr lang="en-AU" sz="2800" kern="1200" dirty="0" smtClean="0"/>
            <a:t>Post Employment</a:t>
          </a:r>
          <a:endParaRPr lang="en-AU" sz="2800" kern="1200" dirty="0"/>
        </a:p>
      </dsp:txBody>
      <dsp:txXfrm>
        <a:off x="5016118" y="0"/>
        <a:ext cx="2386905" cy="1810385"/>
      </dsp:txXfrm>
    </dsp:sp>
    <dsp:sp modelId="{513C906E-0D9D-4E49-8BC0-788B8F38EFA1}">
      <dsp:nvSpPr>
        <dsp:cNvPr id="0" name=""/>
        <dsp:cNvSpPr/>
      </dsp:nvSpPr>
      <dsp:spPr>
        <a:xfrm>
          <a:off x="5983272" y="2036683"/>
          <a:ext cx="452596" cy="452596"/>
        </a:xfrm>
        <a:prstGeom prst="ellipse">
          <a:avLst/>
        </a:prstGeom>
        <a:solidFill>
          <a:srgbClr val="2A547E"/>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41EAF-3FC1-4C4D-B6DA-DA91124EF167}">
      <dsp:nvSpPr>
        <dsp:cNvPr id="0" name=""/>
        <dsp:cNvSpPr/>
      </dsp:nvSpPr>
      <dsp:spPr>
        <a:xfrm>
          <a:off x="1679101" y="2227288"/>
          <a:ext cx="2393692" cy="2215540"/>
        </a:xfrm>
        <a:prstGeom prst="gear9">
          <a:avLst/>
        </a:prstGeom>
        <a:solidFill>
          <a:srgbClr val="2A547E"/>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AU" sz="1800" b="1" kern="1200" dirty="0" smtClean="0"/>
            <a:t>Participants</a:t>
          </a:r>
          <a:endParaRPr lang="en-AU" sz="1800" b="1" kern="1200" dirty="0"/>
        </a:p>
      </dsp:txBody>
      <dsp:txXfrm>
        <a:off x="2147025" y="2746268"/>
        <a:ext cx="1457844" cy="1138833"/>
      </dsp:txXfrm>
    </dsp:sp>
    <dsp:sp modelId="{F8BCD0BB-1D4B-4CCC-AC54-40670C8B93B3}">
      <dsp:nvSpPr>
        <dsp:cNvPr id="0" name=""/>
        <dsp:cNvSpPr/>
      </dsp:nvSpPr>
      <dsp:spPr>
        <a:xfrm>
          <a:off x="479135" y="1703615"/>
          <a:ext cx="1611302" cy="1611302"/>
        </a:xfrm>
        <a:prstGeom prst="gear6">
          <a:avLst/>
        </a:prstGeom>
        <a:solidFill>
          <a:srgbClr val="FF66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AU" sz="1600" b="1" kern="1200" dirty="0" smtClean="0"/>
            <a:t>Injuries</a:t>
          </a:r>
          <a:endParaRPr lang="en-AU" sz="1600" b="1" kern="1200" dirty="0"/>
        </a:p>
      </dsp:txBody>
      <dsp:txXfrm>
        <a:off x="884785" y="2111717"/>
        <a:ext cx="800002" cy="795098"/>
      </dsp:txXfrm>
    </dsp:sp>
    <dsp:sp modelId="{85A250CB-5EBD-49ED-A97D-2829E19CB636}">
      <dsp:nvSpPr>
        <dsp:cNvPr id="0" name=""/>
        <dsp:cNvSpPr/>
      </dsp:nvSpPr>
      <dsp:spPr>
        <a:xfrm rot="20700000">
          <a:off x="1381629" y="591981"/>
          <a:ext cx="1578747" cy="1578747"/>
        </a:xfrm>
        <a:prstGeom prst="gear6">
          <a:avLst/>
        </a:prstGeom>
        <a:solidFill>
          <a:srgbClr val="00CC0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AU" sz="1800" b="1" kern="1200" dirty="0" smtClean="0"/>
            <a:t>PEFA</a:t>
          </a:r>
          <a:endParaRPr lang="en-AU" sz="1800" b="1" kern="1200" dirty="0"/>
        </a:p>
      </dsp:txBody>
      <dsp:txXfrm rot="-20700000">
        <a:off x="1727894" y="938246"/>
        <a:ext cx="886216" cy="886216"/>
      </dsp:txXfrm>
    </dsp:sp>
    <dsp:sp modelId="{D5966869-372D-4000-994C-2BEE23922004}">
      <dsp:nvSpPr>
        <dsp:cNvPr id="0" name=""/>
        <dsp:cNvSpPr/>
      </dsp:nvSpPr>
      <dsp:spPr>
        <a:xfrm>
          <a:off x="1596006" y="1893996"/>
          <a:ext cx="2835892" cy="2835892"/>
        </a:xfrm>
        <a:prstGeom prst="circularArrow">
          <a:avLst>
            <a:gd name="adj1" fmla="val 4688"/>
            <a:gd name="adj2" fmla="val 299029"/>
            <a:gd name="adj3" fmla="val 2512185"/>
            <a:gd name="adj4" fmla="val 15869880"/>
            <a:gd name="adj5" fmla="val 5469"/>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BDBB613-2AA4-42B9-96FB-66DF7DC714CA}">
      <dsp:nvSpPr>
        <dsp:cNvPr id="0" name=""/>
        <dsp:cNvSpPr/>
      </dsp:nvSpPr>
      <dsp:spPr>
        <a:xfrm>
          <a:off x="193776" y="1347807"/>
          <a:ext cx="2060452" cy="2060452"/>
        </a:xfrm>
        <a:prstGeom prst="leftCircularArrow">
          <a:avLst>
            <a:gd name="adj1" fmla="val 6452"/>
            <a:gd name="adj2" fmla="val 429999"/>
            <a:gd name="adj3" fmla="val 10489124"/>
            <a:gd name="adj4" fmla="val 14837806"/>
            <a:gd name="adj5" fmla="val 7527"/>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8D70A67-EB9B-429F-BFFC-40F06EE50018}">
      <dsp:nvSpPr>
        <dsp:cNvPr id="0" name=""/>
        <dsp:cNvSpPr/>
      </dsp:nvSpPr>
      <dsp:spPr>
        <a:xfrm>
          <a:off x="1016448" y="246888"/>
          <a:ext cx="2221583" cy="2221583"/>
        </a:xfrm>
        <a:prstGeom prst="circularArrow">
          <a:avLst>
            <a:gd name="adj1" fmla="val 5984"/>
            <a:gd name="adj2" fmla="val 394124"/>
            <a:gd name="adj3" fmla="val 13313824"/>
            <a:gd name="adj4" fmla="val 10508221"/>
            <a:gd name="adj5" fmla="val 6981"/>
          </a:avLst>
        </a:prstGeom>
        <a:gradFill rotWithShape="0">
          <a:gsLst>
            <a:gs pos="0">
              <a:schemeClr val="dk2">
                <a:tint val="60000"/>
                <a:hueOff val="0"/>
                <a:satOff val="0"/>
                <a:lumOff val="0"/>
                <a:alphaOff val="0"/>
                <a:shade val="51000"/>
                <a:satMod val="130000"/>
              </a:schemeClr>
            </a:gs>
            <a:gs pos="80000">
              <a:schemeClr val="dk2">
                <a:tint val="60000"/>
                <a:hueOff val="0"/>
                <a:satOff val="0"/>
                <a:lumOff val="0"/>
                <a:alphaOff val="0"/>
                <a:shade val="93000"/>
                <a:satMod val="130000"/>
              </a:schemeClr>
            </a:gs>
            <a:gs pos="100000">
              <a:schemeClr val="dk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AU"/>
          </a:p>
        </p:txBody>
      </p:sp>
      <p:sp>
        <p:nvSpPr>
          <p:cNvPr id="717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AU"/>
          </a:p>
        </p:txBody>
      </p:sp>
      <p:sp>
        <p:nvSpPr>
          <p:cNvPr id="717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AU"/>
          </a:p>
        </p:txBody>
      </p:sp>
      <p:sp>
        <p:nvSpPr>
          <p:cNvPr id="717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93E5366-C5DB-461E-A655-3E6709708633}" type="slidenum">
              <a:rPr lang="en-AU"/>
              <a:pPr/>
              <a:t>‹#›</a:t>
            </a:fld>
            <a:endParaRPr lang="en-AU"/>
          </a:p>
        </p:txBody>
      </p:sp>
    </p:spTree>
    <p:extLst>
      <p:ext uri="{BB962C8B-B14F-4D97-AF65-F5344CB8AC3E}">
        <p14:creationId xmlns:p14="http://schemas.microsoft.com/office/powerpoint/2010/main" val="2931519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AU"/>
          </a:p>
        </p:txBody>
      </p:sp>
      <p:sp>
        <p:nvSpPr>
          <p:cNvPr id="3075"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AU"/>
          </a:p>
        </p:txBody>
      </p:sp>
      <p:sp>
        <p:nvSpPr>
          <p:cNvPr id="3076"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3078"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AU"/>
          </a:p>
        </p:txBody>
      </p:sp>
      <p:sp>
        <p:nvSpPr>
          <p:cNvPr id="3079"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ABEE923-7519-4E3F-B189-8EE7CDACCD22}" type="slidenum">
              <a:rPr lang="en-AU"/>
              <a:pPr/>
              <a:t>‹#›</a:t>
            </a:fld>
            <a:endParaRPr lang="en-AU"/>
          </a:p>
        </p:txBody>
      </p:sp>
    </p:spTree>
    <p:extLst>
      <p:ext uri="{BB962C8B-B14F-4D97-AF65-F5344CB8AC3E}">
        <p14:creationId xmlns:p14="http://schemas.microsoft.com/office/powerpoint/2010/main" val="5247897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4F4335C-92DD-4635-BBF3-92DEB3432FF2}" type="slidenum">
              <a:rPr lang="en-AU"/>
              <a:pPr/>
              <a:t>1</a:t>
            </a:fld>
            <a:endParaRPr lang="en-AU"/>
          </a:p>
        </p:txBody>
      </p:sp>
      <p:sp>
        <p:nvSpPr>
          <p:cNvPr id="4098" name="Rectangle 2"/>
          <p:cNvSpPr>
            <a:spLocks noGrp="1" noRot="1" noChangeAspect="1" noChangeArrowheads="1" noTextEdit="1"/>
          </p:cNvSpPr>
          <p:nvPr>
            <p:ph type="sldImg"/>
          </p:nvPr>
        </p:nvSpPr>
        <p:spPr>
          <a:xfrm>
            <a:off x="917575" y="744538"/>
            <a:ext cx="4962525" cy="3722687"/>
          </a:xfrm>
          <a:ln/>
        </p:spPr>
      </p:sp>
      <p:sp>
        <p:nvSpPr>
          <p:cNvPr id="4099" name="Rectangle 3"/>
          <p:cNvSpPr>
            <a:spLocks noGrp="1" noChangeArrowheads="1"/>
          </p:cNvSpPr>
          <p:nvPr>
            <p:ph type="body" idx="1"/>
          </p:nvPr>
        </p:nvSpPr>
        <p:spPr/>
        <p:txBody>
          <a:bodyPr/>
          <a:lstStyle/>
          <a:p>
            <a:r>
              <a:rPr lang="en-US" dirty="0" smtClean="0"/>
              <a:t>Thank</a:t>
            </a:r>
            <a:r>
              <a:rPr lang="en-US" baseline="0" dirty="0" smtClean="0"/>
              <a:t> you ….</a:t>
            </a:r>
          </a:p>
          <a:p>
            <a:endParaRPr lang="en-US" baseline="0" dirty="0" smtClean="0"/>
          </a:p>
          <a:p>
            <a:r>
              <a:rPr lang="en-US" baseline="0" dirty="0" smtClean="0"/>
              <a:t>And thank you for inviting me here today</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AU" baseline="0" dirty="0" smtClean="0"/>
              <a:t>During the study period, 1019 PEFAs were conducted at the test site.  Excluding females and workers who were not employed, 600 were employed in the job they were tested for and were included in the study.</a:t>
            </a:r>
          </a:p>
          <a:p>
            <a:endParaRPr lang="en-AU" baseline="0" dirty="0" smtClean="0"/>
          </a:p>
          <a:p>
            <a:r>
              <a:rPr lang="en-AU" baseline="0" dirty="0" smtClean="0"/>
              <a:t>427 met the job demands and scored 1.  Due to the small numbers, workers who scored 2 or 3, were collapsed into one group, called PEFA &gt;1.  Overall, 29% of participants did not meet the job demands. </a:t>
            </a:r>
          </a:p>
          <a:p>
            <a:endParaRPr lang="en-AU" baseline="0" dirty="0" smtClean="0"/>
          </a:p>
          <a:p>
            <a:r>
              <a:rPr lang="en-AU" baseline="0" dirty="0" smtClean="0"/>
              <a:t>A significant association between PEFA score and Age or Tenure was not found.  </a:t>
            </a:r>
          </a:p>
          <a:p>
            <a:endParaRPr lang="en-AU" baseline="0" dirty="0" smtClean="0"/>
          </a:p>
          <a:p>
            <a:r>
              <a:rPr lang="en-AU" baseline="0" dirty="0" smtClean="0"/>
              <a:t>There was however a significant association with Department and Occupation, with workers from the CHPP and UG, or Labourers and Tradespersons, most likely not to meet the job demands.  This is probably due to the higher job demands in these work areas rather than a reduced physical capacity of these groups.</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9EE699C4-7BCD-4CEE-95CF-6EA72F913A45}" type="slidenum">
              <a:rPr lang="en-AU" smtClean="0"/>
              <a:pPr/>
              <a:t>10</a:t>
            </a:fld>
            <a:endParaRPr lang="en-AU"/>
          </a:p>
        </p:txBody>
      </p:sp>
    </p:spTree>
    <p:extLst>
      <p:ext uri="{BB962C8B-B14F-4D97-AF65-F5344CB8AC3E}">
        <p14:creationId xmlns:p14="http://schemas.microsoft.com/office/powerpoint/2010/main" val="3012916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AU" dirty="0" smtClean="0"/>
              <a:t>196 musculoskeletal injuries were reported by 121 workers.  Back injuries were the most common by body location (43 injuries per 1000 person years) and manual handling injuries were the most common by mechanism of injury (46 injuries per 1000 person years).  Back injuries from manual handling were the largest subgroup.  The injury distribution of the research</a:t>
            </a:r>
            <a:r>
              <a:rPr lang="en-AU" baseline="0" dirty="0" smtClean="0"/>
              <a:t> group</a:t>
            </a:r>
            <a:r>
              <a:rPr lang="en-AU" dirty="0" smtClean="0"/>
              <a:t> was consistent with that of the Queensland mining industry, and the Australian working population in general.</a:t>
            </a:r>
          </a:p>
          <a:p>
            <a:endParaRPr lang="en-AU" dirty="0" smtClean="0"/>
          </a:p>
          <a:p>
            <a:r>
              <a:rPr lang="en-AU" dirty="0" smtClean="0"/>
              <a:t>For the analysis, the injuries</a:t>
            </a:r>
            <a:r>
              <a:rPr lang="en-AU" baseline="0" dirty="0" smtClean="0"/>
              <a:t> </a:t>
            </a:r>
            <a:r>
              <a:rPr lang="en-AU" dirty="0" smtClean="0"/>
              <a:t>were divided into four main injury types - any injury, any manual handling injury, any back injury, and any back injury from manual handling. </a:t>
            </a:r>
          </a:p>
          <a:p>
            <a:endParaRPr lang="en-AU" dirty="0" smtClean="0"/>
          </a:p>
          <a:p>
            <a:r>
              <a:rPr lang="en-AU" dirty="0" smtClean="0"/>
              <a:t>A significant increase in risk exists for workers who scored</a:t>
            </a:r>
            <a:r>
              <a:rPr lang="en-AU" baseline="0" dirty="0" smtClean="0"/>
              <a:t> PEFA &gt;1 </a:t>
            </a:r>
            <a:r>
              <a:rPr lang="en-AU" dirty="0" smtClean="0"/>
              <a:t>for </a:t>
            </a:r>
            <a:r>
              <a:rPr lang="en-AU" u="sng" dirty="0" smtClean="0"/>
              <a:t>any of the four</a:t>
            </a:r>
            <a:r>
              <a:rPr lang="en-AU" dirty="0" smtClean="0"/>
              <a:t> injury types with workers who did not meet</a:t>
            </a:r>
            <a:r>
              <a:rPr lang="en-AU" baseline="0" dirty="0" smtClean="0"/>
              <a:t> the job demands three times more likely to have a back injury associated with manual handling than those who did meet the job demands. </a:t>
            </a:r>
          </a:p>
          <a:p>
            <a:endParaRPr lang="en-AU" dirty="0" smtClean="0"/>
          </a:p>
          <a:p>
            <a:r>
              <a:rPr lang="en-AU" dirty="0" smtClean="0"/>
              <a:t>We then looked</a:t>
            </a:r>
            <a:r>
              <a:rPr lang="en-AU" baseline="0" dirty="0" smtClean="0"/>
              <a:t> at whether the risk changed over time.  When we took into account time, and department (remember we identified increased risk in some departments), we found that there was a difference in risk over time, with no significant increase in injury risk in the first 1.3 years, BUT after that, it increased exponentially to 2.3 times for any injury, 3.3 times for any manual handling injury or back injury, and 5.8 times for any back injury from manual handling.  </a:t>
            </a:r>
            <a:endParaRPr lang="en-AU" dirty="0" smtClean="0"/>
          </a:p>
          <a:p>
            <a:endParaRPr lang="en-AU" dirty="0" smtClean="0"/>
          </a:p>
          <a:p>
            <a:r>
              <a:rPr lang="en-AU" dirty="0" smtClean="0"/>
              <a:t>So, workers who did not</a:t>
            </a:r>
            <a:r>
              <a:rPr lang="en-AU" baseline="0" dirty="0" smtClean="0"/>
              <a:t> meet their job demands in their initial assessment, and remained employed after 1.3 years, were 5.8 times more likely to have a back injury from manual handling!!!!</a:t>
            </a:r>
            <a:endParaRPr lang="en-AU" dirty="0"/>
          </a:p>
        </p:txBody>
      </p:sp>
      <p:sp>
        <p:nvSpPr>
          <p:cNvPr id="4" name="Slide Number Placeholder 3"/>
          <p:cNvSpPr>
            <a:spLocks noGrp="1"/>
          </p:cNvSpPr>
          <p:nvPr>
            <p:ph type="sldNum" sz="quarter" idx="10"/>
          </p:nvPr>
        </p:nvSpPr>
        <p:spPr/>
        <p:txBody>
          <a:bodyPr/>
          <a:lstStyle/>
          <a:p>
            <a:fld id="{9EE699C4-7BCD-4CEE-95CF-6EA72F913A45}" type="slidenum">
              <a:rPr lang="en-AU" smtClean="0"/>
              <a:pPr/>
              <a:t>11</a:t>
            </a:fld>
            <a:endParaRPr lang="en-AU"/>
          </a:p>
        </p:txBody>
      </p:sp>
    </p:spTree>
    <p:extLst>
      <p:ext uri="{BB962C8B-B14F-4D97-AF65-F5344CB8AC3E}">
        <p14:creationId xmlns:p14="http://schemas.microsoft.com/office/powerpoint/2010/main" val="3584578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AU" dirty="0" smtClean="0"/>
              <a:t>Let’s review</a:t>
            </a:r>
            <a:r>
              <a:rPr lang="en-AU" baseline="0" dirty="0" smtClean="0"/>
              <a:t> the time factor.  </a:t>
            </a:r>
            <a:r>
              <a:rPr lang="en-AU" dirty="0" smtClean="0"/>
              <a:t>This study identified what could be described as an initial ‘honeymoon period’ after which time the participant’s risk of injury increased exponentially.  </a:t>
            </a:r>
          </a:p>
          <a:p>
            <a:endParaRPr lang="en-AU" dirty="0" smtClean="0"/>
          </a:p>
          <a:p>
            <a:r>
              <a:rPr lang="en-AU" dirty="0" smtClean="0"/>
              <a:t>Further research is needed to attempt to determine the reason why this increased risk occurs, </a:t>
            </a:r>
          </a:p>
          <a:p>
            <a:endParaRPr lang="en-AU" dirty="0" smtClean="0"/>
          </a:p>
          <a:p>
            <a:r>
              <a:rPr lang="en-AU" i="1" dirty="0" smtClean="0"/>
              <a:t>however possible hypotheses include:  </a:t>
            </a:r>
          </a:p>
          <a:p>
            <a:pPr marL="171450" indent="-171450">
              <a:buFont typeface="Arial" pitchFamily="34" charset="0"/>
              <a:buChar char="•"/>
            </a:pPr>
            <a:r>
              <a:rPr lang="en-AU" i="1" dirty="0" smtClean="0"/>
              <a:t>increased rate of musculoskeletal deterioration as a result of working at maximum capacity for an extended period; </a:t>
            </a:r>
          </a:p>
          <a:p>
            <a:pPr marL="171450" indent="-171450">
              <a:buFont typeface="Arial" pitchFamily="34" charset="0"/>
              <a:buChar char="•"/>
            </a:pPr>
            <a:r>
              <a:rPr lang="en-AU" i="1" dirty="0" smtClean="0"/>
              <a:t>decreased worker and / or employer awareness of, or compliance with, restrictions advised at the time of testing or commencement of employment; </a:t>
            </a:r>
          </a:p>
          <a:p>
            <a:pPr marL="171450" indent="-171450">
              <a:buFont typeface="Arial" pitchFamily="34" charset="0"/>
              <a:buChar char="•"/>
            </a:pPr>
            <a:r>
              <a:rPr lang="en-AU" i="1" dirty="0" smtClean="0"/>
              <a:t>further deconditioning from inactivity or other factors; </a:t>
            </a:r>
          </a:p>
          <a:p>
            <a:pPr marL="171450" indent="-171450">
              <a:buFont typeface="Arial" pitchFamily="34" charset="0"/>
              <a:buChar char="•"/>
            </a:pPr>
            <a:r>
              <a:rPr lang="en-AU" i="1" dirty="0" smtClean="0"/>
              <a:t>or, behavioural change of the worker toward more risk-taking activities on the assumption that “they had ‘survived’ thus far and therefore the predictions were wrong”.   </a:t>
            </a:r>
          </a:p>
          <a:p>
            <a:endParaRPr lang="en-AU" dirty="0" smtClean="0"/>
          </a:p>
          <a:p>
            <a:r>
              <a:rPr lang="en-AU" dirty="0" smtClean="0"/>
              <a:t>Until such evidence is identified, health professionals, workers and employers can maximize the opportunity of the ‘honeymoon period’ as a time for physical conditioning, behavioural safety programs and workplace modifications in an attempt to proactively reduce the worker’s risk of injury rather than the negative option of not hiring</a:t>
            </a:r>
            <a:r>
              <a:rPr lang="en-AU" baseline="0" dirty="0" smtClean="0"/>
              <a:t>.</a:t>
            </a:r>
            <a:endParaRPr lang="en-AU" dirty="0" smtClean="0"/>
          </a:p>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9EE699C4-7BCD-4CEE-95CF-6EA72F913A45}" type="slidenum">
              <a:rPr lang="en-AU" smtClean="0"/>
              <a:pPr/>
              <a:t>12</a:t>
            </a:fld>
            <a:endParaRPr lang="en-AU"/>
          </a:p>
        </p:txBody>
      </p:sp>
    </p:spTree>
    <p:extLst>
      <p:ext uri="{BB962C8B-B14F-4D97-AF65-F5344CB8AC3E}">
        <p14:creationId xmlns:p14="http://schemas.microsoft.com/office/powerpoint/2010/main" val="3736583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AU" dirty="0" smtClean="0"/>
              <a:t>I’ve spoken</a:t>
            </a:r>
            <a:r>
              <a:rPr lang="en-AU" baseline="0" dirty="0" smtClean="0"/>
              <a:t> about my research in healthy workers.  So we can apply these principles not just in the pre-employment phase but also, because it is a reliable tool, we can repeat the testing during the course of employment as part of a wellness program and ongoing monitoring.  We can also apply it to injured workers during the course of their rehab, and at the end before returning to work. Even though an injury is classified as ‘stable and stationary’ and the claim is closed, further conditioning may still be required.  Research by Doug Gross and colleagues in Canada, who are investigating the validity of short-form FCEs for rehab, found that worker and therapist confidence was the same as if they had done a full FCE, and RTW outcomes were the same.  The only difference was with the cost being a third less.  Short-form FCEs really are a practical method for measuring a worker’s change in capabilities over time.</a:t>
            </a:r>
          </a:p>
          <a:p>
            <a:endParaRPr lang="en-AU" baseline="0" dirty="0" smtClean="0"/>
          </a:p>
          <a:p>
            <a:r>
              <a:rPr lang="en-AU" baseline="0" dirty="0" smtClean="0"/>
              <a:t>When implementing such a program, I always recommend to employers to do it in phases.  The rate at which an employer progresses through the phases depends on the maturity and culture of their organisation.  Start with pre-employment and post rehab.  It’s easy to draw those lines in the sand.  Then introduce periodic assessments on a voluntary basis as part of your wellness program.  Then once you have made the decision to make them a regular part of your wellness programs, because of the results that you have been seeing, give people a grace period to come in and do an assessment to find out where they are at.  They can then work on improving themselves before the required testing comes in.  These evolutionary steps will help to ensure that your program is received in the manner in which you intended – and that is to improve the health and wellness of your workforce, so that you will be their employer of choice.  Because you have helped them to achieve better health.</a:t>
            </a:r>
            <a:endParaRPr lang="en-AU" dirty="0"/>
          </a:p>
        </p:txBody>
      </p:sp>
      <p:sp>
        <p:nvSpPr>
          <p:cNvPr id="4" name="Slide Number Placeholder 3"/>
          <p:cNvSpPr>
            <a:spLocks noGrp="1"/>
          </p:cNvSpPr>
          <p:nvPr>
            <p:ph type="sldNum" sz="quarter" idx="10"/>
          </p:nvPr>
        </p:nvSpPr>
        <p:spPr/>
        <p:txBody>
          <a:bodyPr/>
          <a:lstStyle/>
          <a:p>
            <a:fld id="{4ABEE923-7519-4E3F-B189-8EE7CDACCD22}" type="slidenum">
              <a:rPr lang="en-AU" smtClean="0"/>
              <a:pPr/>
              <a:t>13</a:t>
            </a:fld>
            <a:endParaRPr lang="en-AU"/>
          </a:p>
        </p:txBody>
      </p:sp>
    </p:spTree>
    <p:extLst>
      <p:ext uri="{BB962C8B-B14F-4D97-AF65-F5344CB8AC3E}">
        <p14:creationId xmlns:p14="http://schemas.microsoft.com/office/powerpoint/2010/main" val="1234009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AU" dirty="0" smtClean="0"/>
              <a:t>You will of course need stakeholder buy in and everyone will have their own agendas.  </a:t>
            </a:r>
          </a:p>
          <a:p>
            <a:endParaRPr lang="en-AU" dirty="0" smtClean="0"/>
          </a:p>
          <a:p>
            <a:r>
              <a:rPr lang="en-AU" dirty="0" smtClean="0"/>
              <a:t>For each of the stakeholder groups, table their concerns and then ensure that you find a benefit, that was meaningful to them, that outweighs their concerns.</a:t>
            </a:r>
          </a:p>
          <a:p>
            <a:endParaRPr lang="en-AU" dirty="0" smtClean="0"/>
          </a:p>
          <a:p>
            <a:r>
              <a:rPr lang="en-AU" dirty="0" smtClean="0"/>
              <a:t>No one wants to be the last to know but someone has to be first. There is a very tight balancing act of the order and manner in which you communicate to your stakeholders initially and then in an ongoing basis.  </a:t>
            </a:r>
          </a:p>
          <a:p>
            <a:endParaRPr lang="en-AU" dirty="0" smtClean="0"/>
          </a:p>
          <a:p>
            <a:r>
              <a:rPr lang="en-AU" dirty="0" smtClean="0"/>
              <a:t>Remember to also broadcast the outcomes of your project, the successes and the challenges.  Once people have buy-in they also become committed to the success of the project and assisting you to overcome your challenges.</a:t>
            </a:r>
          </a:p>
          <a:p>
            <a:endParaRPr lang="en-AU" dirty="0"/>
          </a:p>
        </p:txBody>
      </p:sp>
      <p:sp>
        <p:nvSpPr>
          <p:cNvPr id="4" name="Slide Number Placeholder 3"/>
          <p:cNvSpPr>
            <a:spLocks noGrp="1"/>
          </p:cNvSpPr>
          <p:nvPr>
            <p:ph type="sldNum" sz="quarter" idx="10"/>
          </p:nvPr>
        </p:nvSpPr>
        <p:spPr/>
        <p:txBody>
          <a:bodyPr/>
          <a:lstStyle/>
          <a:p>
            <a:fld id="{4ABEE923-7519-4E3F-B189-8EE7CDACCD22}" type="slidenum">
              <a:rPr lang="en-AU" smtClean="0"/>
              <a:pPr/>
              <a:t>14</a:t>
            </a:fld>
            <a:endParaRPr lang="en-AU"/>
          </a:p>
        </p:txBody>
      </p:sp>
    </p:spTree>
    <p:extLst>
      <p:ext uri="{BB962C8B-B14F-4D97-AF65-F5344CB8AC3E}">
        <p14:creationId xmlns:p14="http://schemas.microsoft.com/office/powerpoint/2010/main" val="2359053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AU" dirty="0" smtClean="0"/>
              <a:t>So, it’s pretty obvious to most of us that if we try to place a worker</a:t>
            </a:r>
            <a:r>
              <a:rPr lang="en-AU" baseline="0" dirty="0" smtClean="0"/>
              <a:t> into a job that they are not suitable for, whether that is pre-employment or during a RTW program or post rehab … someone is going to be hurt.</a:t>
            </a:r>
          </a:p>
          <a:p>
            <a:endParaRPr lang="en-AU" baseline="0" dirty="0" smtClean="0"/>
          </a:p>
          <a:p>
            <a:r>
              <a:rPr lang="en-AU" baseline="0" dirty="0" smtClean="0"/>
              <a:t>Task analysis is one part of the process.  Worker assessments are another part of the process.  I’ve only spoken about the physical components today and as we all know, there are so many other factors in successfully placing a healthy or injured worker into a role.</a:t>
            </a:r>
            <a:endParaRPr lang="en-AU" dirty="0"/>
          </a:p>
        </p:txBody>
      </p:sp>
      <p:sp>
        <p:nvSpPr>
          <p:cNvPr id="4" name="Slide Number Placeholder 3"/>
          <p:cNvSpPr>
            <a:spLocks noGrp="1"/>
          </p:cNvSpPr>
          <p:nvPr>
            <p:ph type="sldNum" sz="quarter" idx="10"/>
          </p:nvPr>
        </p:nvSpPr>
        <p:spPr/>
        <p:txBody>
          <a:bodyPr/>
          <a:lstStyle/>
          <a:p>
            <a:fld id="{4ABEE923-7519-4E3F-B189-8EE7CDACCD22}" type="slidenum">
              <a:rPr lang="en-AU" smtClean="0"/>
              <a:pPr/>
              <a:t>15</a:t>
            </a:fld>
            <a:endParaRPr lang="en-AU"/>
          </a:p>
        </p:txBody>
      </p:sp>
    </p:spTree>
    <p:extLst>
      <p:ext uri="{BB962C8B-B14F-4D97-AF65-F5344CB8AC3E}">
        <p14:creationId xmlns:p14="http://schemas.microsoft.com/office/powerpoint/2010/main" val="4266366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D724F4C4-1B8C-4B15-8995-42D7B111175D}" type="slidenum">
              <a:rPr lang="en-AU"/>
              <a:pPr/>
              <a:t>16</a:t>
            </a:fld>
            <a:endParaRPr lang="en-AU"/>
          </a:p>
        </p:txBody>
      </p:sp>
      <p:sp>
        <p:nvSpPr>
          <p:cNvPr id="16386" name="Rectangle 2"/>
          <p:cNvSpPr>
            <a:spLocks noGrp="1" noRot="1" noChangeAspect="1" noChangeArrowheads="1" noTextEdit="1"/>
          </p:cNvSpPr>
          <p:nvPr>
            <p:ph type="sldImg"/>
          </p:nvPr>
        </p:nvSpPr>
        <p:spPr>
          <a:xfrm>
            <a:off x="917575" y="744538"/>
            <a:ext cx="4962525" cy="3722687"/>
          </a:xfrm>
          <a:ln/>
        </p:spPr>
      </p:sp>
      <p:sp>
        <p:nvSpPr>
          <p:cNvPr id="16387" name="Rectangle 3"/>
          <p:cNvSpPr>
            <a:spLocks noGrp="1" noChangeArrowheads="1"/>
          </p:cNvSpPr>
          <p:nvPr>
            <p:ph type="body" idx="1"/>
          </p:nvPr>
        </p:nvSpPr>
        <p:spPr/>
        <p:txBody>
          <a:bodyPr/>
          <a:lstStyle/>
          <a:p>
            <a:r>
              <a:rPr lang="en-AU" dirty="0" smtClean="0"/>
              <a:t>This is just one piece of the puzzle of fitting</a:t>
            </a:r>
            <a:r>
              <a:rPr lang="en-AU" baseline="0" dirty="0" smtClean="0"/>
              <a:t> workers to jobs and jobs to workers</a:t>
            </a:r>
            <a:r>
              <a:rPr lang="en-AU" dirty="0" smtClean="0"/>
              <a:t>.  It is only one.  But it is a very useful one.</a:t>
            </a:r>
          </a:p>
          <a:p>
            <a:endParaRPr lang="en-AU" dirty="0" smtClean="0"/>
          </a:p>
          <a:p>
            <a:r>
              <a:rPr lang="en-AU" dirty="0" smtClean="0"/>
              <a:t>Just</a:t>
            </a:r>
            <a:r>
              <a:rPr lang="en-AU" baseline="0" dirty="0" smtClean="0"/>
              <a:t> to finish, raise your hands in the air.  Leave them there if you are going to be a pig and make a long term commitment to change, or lower them if you are going to be a chicken.  </a:t>
            </a:r>
            <a:r>
              <a:rPr lang="en-AU" baseline="0" dirty="0" smtClean="0">
                <a:sym typeface="Wingdings" pitchFamily="2" charset="2"/>
              </a:rPr>
              <a:t></a:t>
            </a:r>
          </a:p>
          <a:p>
            <a:endParaRPr lang="en-AU" baseline="0" dirty="0" smtClean="0">
              <a:sym typeface="Wingdings" pitchFamily="2" charset="2"/>
            </a:endParaRPr>
          </a:p>
          <a:p>
            <a:r>
              <a:rPr lang="en-AU" baseline="0" smtClean="0">
                <a:sym typeface="Wingdings" pitchFamily="2" charset="2"/>
              </a:rPr>
              <a:t>Thank you.</a:t>
            </a:r>
            <a:endParaRPr lang="en-AU"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AU" dirty="0" smtClean="0"/>
              <a:t>Justin</a:t>
            </a:r>
            <a:r>
              <a:rPr lang="en-AU" baseline="0" dirty="0" smtClean="0"/>
              <a:t> asked me to talk about People Risk Management throughout the employee continuum. … pre-employ / injury mx / post rehab / health monitoring / post employ or redeployment.</a:t>
            </a:r>
          </a:p>
          <a:p>
            <a:endParaRPr lang="en-AU" baseline="0" dirty="0" smtClean="0"/>
          </a:p>
          <a:p>
            <a:r>
              <a:rPr lang="en-AU" baseline="0" dirty="0" smtClean="0"/>
              <a:t>Why is this important – all this health and wellness stuff?  Is it about compliance?  That used to be the primary reason, but we’ve matured since then.  Is it because it makes financial sense? We are certainly starting to appreciate the potential of our return on investment in health.  Is it because it is the right thing to do?  Yes, but that’s a given.</a:t>
            </a:r>
          </a:p>
          <a:p>
            <a:endParaRPr lang="en-AU" baseline="0" dirty="0" smtClean="0"/>
          </a:p>
          <a:p>
            <a:r>
              <a:rPr lang="en-AU" baseline="0" dirty="0" smtClean="0"/>
              <a:t>I think there is a another reason too.  The way I see it, health is the new status symbol.  It’s one of the most valuable things we can attain. We can’t buy health.  We can’t win health.  We can’t be gifted health.  We have to work for it – to attain it AND maintain it.  It is something that everybody wants, but not everybody has the commitment, tools and resources to achieve.  And employers that provide those, will be the employers of choice and will be all the wealthier, and healthier, for it.</a:t>
            </a:r>
          </a:p>
          <a:p>
            <a:endParaRPr lang="en-AU" baseline="0" dirty="0" smtClean="0"/>
          </a:p>
        </p:txBody>
      </p:sp>
      <p:sp>
        <p:nvSpPr>
          <p:cNvPr id="4" name="Slide Number Placeholder 3"/>
          <p:cNvSpPr>
            <a:spLocks noGrp="1"/>
          </p:cNvSpPr>
          <p:nvPr>
            <p:ph type="sldNum" sz="quarter" idx="10"/>
          </p:nvPr>
        </p:nvSpPr>
        <p:spPr/>
        <p:txBody>
          <a:bodyPr/>
          <a:lstStyle/>
          <a:p>
            <a:fld id="{4ABEE923-7519-4E3F-B189-8EE7CDACCD22}" type="slidenum">
              <a:rPr lang="en-AU" smtClean="0"/>
              <a:pPr/>
              <a:t>2</a:t>
            </a:fld>
            <a:endParaRPr lang="en-AU"/>
          </a:p>
        </p:txBody>
      </p:sp>
    </p:spTree>
    <p:extLst>
      <p:ext uri="{BB962C8B-B14F-4D97-AF65-F5344CB8AC3E}">
        <p14:creationId xmlns:p14="http://schemas.microsoft.com/office/powerpoint/2010/main" val="1220508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AU" dirty="0" smtClean="0"/>
              <a:t>Before we get started, what’s your level of commitment to this process?  Are</a:t>
            </a:r>
            <a:r>
              <a:rPr lang="en-AU" baseline="0" dirty="0" smtClean="0"/>
              <a:t> you a pig or are you chicken?  That’s a bit in your face, isn’t it? </a:t>
            </a:r>
            <a:r>
              <a:rPr lang="en-AU" baseline="0" dirty="0" smtClean="0">
                <a:sym typeface="Wingdings" pitchFamily="2" charset="2"/>
              </a:rPr>
              <a:t> </a:t>
            </a:r>
            <a:r>
              <a:rPr lang="en-AU" dirty="0" smtClean="0"/>
              <a:t> Let’s make it a bit more comfortable</a:t>
            </a:r>
            <a:r>
              <a:rPr lang="en-AU" baseline="0" dirty="0" smtClean="0"/>
              <a:t> for you, what’s the level of commitment of your organisation to achieving a healthy workforce?</a:t>
            </a:r>
            <a:endParaRPr lang="en-AU" dirty="0" smtClean="0"/>
          </a:p>
          <a:p>
            <a:endParaRPr lang="en-AU" dirty="0" smtClean="0"/>
          </a:p>
          <a:p>
            <a:r>
              <a:rPr lang="en-AU" dirty="0" smtClean="0"/>
              <a:t>Now, I admit,</a:t>
            </a:r>
            <a:r>
              <a:rPr lang="en-AU" baseline="0" dirty="0" smtClean="0"/>
              <a:t> that I feel like a bit of a </a:t>
            </a:r>
            <a:r>
              <a:rPr lang="en-AU" baseline="0" dirty="0" err="1" smtClean="0"/>
              <a:t>hypocrit</a:t>
            </a:r>
            <a:r>
              <a:rPr lang="en-AU" baseline="0" dirty="0" smtClean="0"/>
              <a:t> standing here before you today, talking about health.  Look at me.  I’m not as healthy as I could, or should be.  But I’m working on that.  Those of you that have known me for a while will, hopefully have noticed, that even though I am still tired from too many late nights, I am losing weight.  I am now committed to improving my health.</a:t>
            </a:r>
          </a:p>
          <a:p>
            <a:endParaRPr lang="en-AU" baseline="0" dirty="0" smtClean="0"/>
          </a:p>
          <a:p>
            <a:r>
              <a:rPr lang="en-AU" baseline="0" dirty="0" smtClean="0"/>
              <a:t>How committed are you to improving the health and wellness of your workplace?</a:t>
            </a:r>
          </a:p>
          <a:p>
            <a:endParaRPr lang="en-AU" baseline="0" dirty="0" smtClean="0"/>
          </a:p>
          <a:p>
            <a:r>
              <a:rPr lang="en-AU" baseline="0" dirty="0" smtClean="0"/>
              <a:t>We’re all familiar with ham and eggs?  Who’s more committed, the chicken who lays a new egg every day, or the pig who dedicates his life?  I’m not asking anyone to give up their life!  It’s more a question of, are you prepared to make a commitment for the long haul or are you just going to jump from one thing to another with a bit here and there?</a:t>
            </a:r>
          </a:p>
          <a:p>
            <a:endParaRPr lang="en-AU" baseline="0" dirty="0" smtClean="0"/>
          </a:p>
        </p:txBody>
      </p:sp>
      <p:sp>
        <p:nvSpPr>
          <p:cNvPr id="4" name="Slide Number Placeholder 3"/>
          <p:cNvSpPr>
            <a:spLocks noGrp="1"/>
          </p:cNvSpPr>
          <p:nvPr>
            <p:ph type="sldNum" sz="quarter" idx="10"/>
          </p:nvPr>
        </p:nvSpPr>
        <p:spPr/>
        <p:txBody>
          <a:bodyPr/>
          <a:lstStyle/>
          <a:p>
            <a:fld id="{4ABEE923-7519-4E3F-B189-8EE7CDACCD22}" type="slidenum">
              <a:rPr lang="en-AU" smtClean="0"/>
              <a:pPr/>
              <a:t>3</a:t>
            </a:fld>
            <a:endParaRPr lang="en-AU"/>
          </a:p>
        </p:txBody>
      </p:sp>
    </p:spTree>
    <p:extLst>
      <p:ext uri="{BB962C8B-B14F-4D97-AF65-F5344CB8AC3E}">
        <p14:creationId xmlns:p14="http://schemas.microsoft.com/office/powerpoint/2010/main" val="263828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AU" dirty="0" smtClean="0"/>
              <a:t>So, if we are going to be measuring</a:t>
            </a:r>
            <a:r>
              <a:rPr lang="en-AU" baseline="0" dirty="0" smtClean="0"/>
              <a:t> and monitoring something from one time to another – whether that be from pre-employment through to redeployment, or just during the course of a rehab program, We need consistency in our approach.  If we want to measure something and then measure it again, we need something that is reliable.  So that if we have changes in the results, its because of a change in the worker, not because of a change in the way they were measured, or the way the results were interpreted.  Even if the same person is measuring them, we still need a consistent approach.</a:t>
            </a:r>
          </a:p>
          <a:p>
            <a:endParaRPr lang="en-AU" baseline="0" dirty="0" smtClean="0"/>
          </a:p>
          <a:p>
            <a:r>
              <a:rPr lang="en-AU" baseline="0" dirty="0" smtClean="0"/>
              <a:t>Standardisation of an approach is what gives us this reliability.  If we are going to implement a program over the course of an employee’s lifecycle, we need something reliable.</a:t>
            </a:r>
          </a:p>
          <a:p>
            <a:endParaRPr lang="en-AU" baseline="0" dirty="0" smtClean="0"/>
          </a:p>
          <a:p>
            <a:r>
              <a:rPr lang="en-AU" baseline="0" dirty="0" smtClean="0"/>
              <a:t>So, our first step when choosing a method or provider, is to choose one that uses standardised tools and people who are trained in how to use them.  Whether that be for medical testing, psychological testing, or functional testing.</a:t>
            </a:r>
          </a:p>
          <a:p>
            <a:endParaRPr lang="en-AU" baseline="0" dirty="0" smtClean="0"/>
          </a:p>
          <a:p>
            <a:r>
              <a:rPr lang="en-AU" baseline="0" dirty="0" smtClean="0"/>
              <a:t>My area of expertise is in the functional aspect of health, so will focus on that today, but the same principles apply for medical and psychological health.  </a:t>
            </a:r>
            <a:r>
              <a:rPr lang="en-AU" baseline="0" dirty="0" err="1" smtClean="0"/>
              <a:t>Venerina</a:t>
            </a:r>
            <a:r>
              <a:rPr lang="en-AU" baseline="0" dirty="0" smtClean="0"/>
              <a:t> will be able to point you in the direction of some good psychosocial risk assessment tools.</a:t>
            </a:r>
          </a:p>
          <a:p>
            <a:endParaRPr lang="en-AU" baseline="0" dirty="0" smtClean="0"/>
          </a:p>
          <a:p>
            <a:endParaRPr lang="en-AU" baseline="0" dirty="0" smtClean="0"/>
          </a:p>
        </p:txBody>
      </p:sp>
      <p:sp>
        <p:nvSpPr>
          <p:cNvPr id="4" name="Slide Number Placeholder 3"/>
          <p:cNvSpPr>
            <a:spLocks noGrp="1"/>
          </p:cNvSpPr>
          <p:nvPr>
            <p:ph type="sldNum" sz="quarter" idx="10"/>
          </p:nvPr>
        </p:nvSpPr>
        <p:spPr/>
        <p:txBody>
          <a:bodyPr/>
          <a:lstStyle/>
          <a:p>
            <a:fld id="{4ABEE923-7519-4E3F-B189-8EE7CDACCD22}" type="slidenum">
              <a:rPr lang="en-AU" smtClean="0"/>
              <a:pPr/>
              <a:t>4</a:t>
            </a:fld>
            <a:endParaRPr lang="en-AU"/>
          </a:p>
        </p:txBody>
      </p:sp>
    </p:spTree>
    <p:extLst>
      <p:ext uri="{BB962C8B-B14F-4D97-AF65-F5344CB8AC3E}">
        <p14:creationId xmlns:p14="http://schemas.microsoft.com/office/powerpoint/2010/main" val="3526447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fontScale="92500" lnSpcReduction="10000"/>
          </a:bodyPr>
          <a:lstStyle/>
          <a:p>
            <a:r>
              <a:rPr lang="en-AU" baseline="0" dirty="0" smtClean="0"/>
              <a:t>Ok, so I’ve introduced the concept of Reliability – that encompasses Stability, Repeatability, Consistency – which comes from standardisation.</a:t>
            </a:r>
          </a:p>
          <a:p>
            <a:endParaRPr lang="en-AU" baseline="0" dirty="0" smtClean="0"/>
          </a:p>
          <a:p>
            <a:r>
              <a:rPr lang="en-AU" baseline="0" dirty="0" smtClean="0"/>
              <a:t>We need not only a standardised way of measuring, but also a standardised way of recording.  As rehab professionals, we are all too familiar with the poor fellow on the left, drowning in a sea of paper and narrative reports.  Worksite visit reports.  FCE reports.  Medical certificates.  Physio progress notes.  Case notes.  All essentially written in a different format.  And somehow amongst the chaos we have to find consistent measures that we can compare against each other and from one occasion to another.</a:t>
            </a:r>
          </a:p>
          <a:p>
            <a:endParaRPr lang="en-AU" baseline="0" dirty="0" smtClean="0"/>
          </a:p>
          <a:p>
            <a:r>
              <a:rPr lang="en-AU" baseline="0" dirty="0" smtClean="0"/>
              <a:t>We need to be able to compare apples to apples.  I developed a simple grid system that compares worker capabilities to worker capabilities and worker capabilities to job demands.  Its called the JobFit System and many of you probably saw it up at Twin Waters last year when I spoke about the process of building a job demands database.  For anyone that missed that conference, I’m more than happy to run you through that presentation at another time. </a:t>
            </a:r>
          </a:p>
          <a:p>
            <a:r>
              <a:rPr lang="en-AU" baseline="0" dirty="0" smtClean="0"/>
              <a:t> </a:t>
            </a:r>
          </a:p>
          <a:p>
            <a:r>
              <a:rPr lang="en-AU" baseline="0" dirty="0" smtClean="0"/>
              <a:t>Regardless of whatever system you choose to use though, try to set it up so that not only are you talking to yourself in the same language week after week, but so that everyone is talking the same language and encourage all of your team and providers to contribute to the same database.</a:t>
            </a:r>
          </a:p>
          <a:p>
            <a:endParaRPr lang="en-AU" baseline="0" dirty="0" smtClean="0"/>
          </a:p>
          <a:p>
            <a:r>
              <a:rPr lang="en-AU" baseline="0" dirty="0" smtClean="0"/>
              <a:t>This presentation is about developing a functional testing program that can follow a worker from pre-employment, all the way through rehab, and then into post employment or redeployment.  I’ll </a:t>
            </a:r>
            <a:r>
              <a:rPr lang="en-AU" baseline="0" dirty="0" smtClean="0"/>
              <a:t>present a summary of my PhD research investigating the validity of functional testing on healthy workers for injury risk management.  And then discuss how the same standardised assessment tool can be used during the rehab process to monitor change.  And of course how it all fits together. </a:t>
            </a:r>
            <a:endParaRPr lang="en-AU" dirty="0"/>
          </a:p>
        </p:txBody>
      </p:sp>
      <p:sp>
        <p:nvSpPr>
          <p:cNvPr id="4" name="Slide Number Placeholder 3"/>
          <p:cNvSpPr>
            <a:spLocks noGrp="1"/>
          </p:cNvSpPr>
          <p:nvPr>
            <p:ph type="sldNum" sz="quarter" idx="10"/>
          </p:nvPr>
        </p:nvSpPr>
        <p:spPr/>
        <p:txBody>
          <a:bodyPr/>
          <a:lstStyle/>
          <a:p>
            <a:fld id="{4ABEE923-7519-4E3F-B189-8EE7CDACCD22}" type="slidenum">
              <a:rPr lang="en-AU" smtClean="0"/>
              <a:pPr/>
              <a:t>5</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09AC8AC1-0580-4427-93B9-59C6A9BEA26E}" type="slidenum">
              <a:rPr lang="en-AU"/>
              <a:pPr/>
              <a:t>6</a:t>
            </a:fld>
            <a:endParaRPr lang="en-AU"/>
          </a:p>
        </p:txBody>
      </p:sp>
      <p:sp>
        <p:nvSpPr>
          <p:cNvPr id="18434" name="Rectangle 2"/>
          <p:cNvSpPr>
            <a:spLocks noGrp="1" noRot="1" noChangeAspect="1" noChangeArrowheads="1" noTextEdit="1"/>
          </p:cNvSpPr>
          <p:nvPr>
            <p:ph type="sldImg"/>
          </p:nvPr>
        </p:nvSpPr>
        <p:spPr>
          <a:xfrm>
            <a:off x="917575" y="744538"/>
            <a:ext cx="4962525" cy="3722687"/>
          </a:xfrm>
          <a:ln/>
        </p:spPr>
      </p:sp>
      <p:sp>
        <p:nvSpPr>
          <p:cNvPr id="18435" name="Rectangle 3"/>
          <p:cNvSpPr>
            <a:spLocks noGrp="1" noChangeArrowheads="1"/>
          </p:cNvSpPr>
          <p:nvPr>
            <p:ph type="body" idx="1"/>
          </p:nvPr>
        </p:nvSpPr>
        <p:spPr/>
        <p:txBody>
          <a:bodyPr/>
          <a:lstStyle/>
          <a:p>
            <a:r>
              <a:rPr lang="en-AU" dirty="0" smtClean="0"/>
              <a:t>If people’s health, safety and livelihoods</a:t>
            </a:r>
            <a:r>
              <a:rPr lang="en-AU" baseline="0" dirty="0" smtClean="0"/>
              <a:t> are being affected by decisions made from the results of </a:t>
            </a:r>
            <a:r>
              <a:rPr lang="en-AU" baseline="0" dirty="0" smtClean="0"/>
              <a:t>Functional </a:t>
            </a:r>
            <a:r>
              <a:rPr lang="en-AU" baseline="0" dirty="0" smtClean="0"/>
              <a:t>testing, then we need to make sure that we have got it right!</a:t>
            </a:r>
          </a:p>
          <a:p>
            <a:endParaRPr lang="en-AU" dirty="0" smtClean="0"/>
          </a:p>
          <a:p>
            <a:r>
              <a:rPr lang="en-AU" dirty="0" smtClean="0"/>
              <a:t>The </a:t>
            </a:r>
            <a:r>
              <a:rPr lang="en-AU" dirty="0"/>
              <a:t>research results that I will be presenting today have been partly funded by the Australian Coal Association Research </a:t>
            </a:r>
            <a:r>
              <a:rPr lang="en-AU" dirty="0" smtClean="0"/>
              <a:t>Program and are the subject of my PhD thesis.  </a:t>
            </a:r>
            <a:endParaRPr lang="en-A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AU" dirty="0" smtClean="0"/>
              <a:t>The assessment tool that</a:t>
            </a:r>
            <a:r>
              <a:rPr lang="en-AU" baseline="0" dirty="0" smtClean="0"/>
              <a:t> I have developed is</a:t>
            </a:r>
            <a:r>
              <a:rPr lang="en-AU" dirty="0" smtClean="0"/>
              <a:t> the JobFit System PEFA.  It is a job-specific short-form FCE consisting of a musculoskeletal screen, aerobic fitness test and job-specific postural and dynamic tolerances and material handling.  Some of the components are</a:t>
            </a:r>
            <a:r>
              <a:rPr lang="en-AU" baseline="0" dirty="0" smtClean="0"/>
              <a:t> based on the </a:t>
            </a:r>
            <a:r>
              <a:rPr lang="en-AU" baseline="0" dirty="0" err="1" smtClean="0"/>
              <a:t>WorkHab</a:t>
            </a:r>
            <a:r>
              <a:rPr lang="en-AU" baseline="0" dirty="0" smtClean="0"/>
              <a:t> FCE and have been modified with their permission.  The scoring system is specific to the tool.</a:t>
            </a:r>
            <a:endParaRPr lang="en-AU" dirty="0" smtClean="0"/>
          </a:p>
          <a:p>
            <a:endParaRPr lang="en-AU" dirty="0" smtClean="0"/>
          </a:p>
          <a:p>
            <a:r>
              <a:rPr lang="en-AU" dirty="0" smtClean="0"/>
              <a:t>The PEFA</a:t>
            </a:r>
            <a:r>
              <a:rPr lang="en-AU" baseline="0" dirty="0" smtClean="0"/>
              <a:t> </a:t>
            </a:r>
            <a:r>
              <a:rPr lang="en-AU" dirty="0" smtClean="0"/>
              <a:t>assessment criteria are based on the inherent requirements of the job to meet anti-discrimination legal requirements and provide useful information.  These have been obtained via an onsite</a:t>
            </a:r>
            <a:r>
              <a:rPr lang="en-AU" baseline="0" dirty="0" smtClean="0"/>
              <a:t> task analysis using the JobFit System software.</a:t>
            </a:r>
            <a:endParaRPr lang="en-AU" dirty="0" smtClean="0"/>
          </a:p>
          <a:p>
            <a:endParaRPr lang="en-AU" dirty="0" smtClean="0"/>
          </a:p>
          <a:p>
            <a:r>
              <a:rPr lang="en-AU" dirty="0" smtClean="0"/>
              <a:t>The</a:t>
            </a:r>
            <a:r>
              <a:rPr lang="en-AU" baseline="0" dirty="0" smtClean="0"/>
              <a:t> PEFA is</a:t>
            </a:r>
            <a:r>
              <a:rPr lang="en-AU" dirty="0" smtClean="0"/>
              <a:t> an assessment conducted by a therapist, trained in the standardised JobFit System PEFA method.  Previous scientific research has demonstrated Good to Excellent Reliability.</a:t>
            </a:r>
          </a:p>
          <a:p>
            <a:endParaRPr lang="en-AU" dirty="0" smtClean="0"/>
          </a:p>
          <a:p>
            <a:r>
              <a:rPr lang="en-AU" dirty="0" smtClean="0"/>
              <a:t>Assessments take about an hour and there are clearly defined safety protocols. </a:t>
            </a:r>
          </a:p>
          <a:p>
            <a:endParaRPr lang="en-AU" dirty="0" smtClean="0"/>
          </a:p>
          <a:p>
            <a:endParaRPr lang="en-AU" baseline="0" dirty="0" smtClean="0"/>
          </a:p>
          <a:p>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9EE699C4-7BCD-4CEE-95CF-6EA72F913A45}" type="slidenum">
              <a:rPr lang="en-AU" smtClean="0"/>
              <a:pPr/>
              <a:t>7</a:t>
            </a:fld>
            <a:endParaRPr lang="en-AU"/>
          </a:p>
        </p:txBody>
      </p:sp>
    </p:spTree>
    <p:extLst>
      <p:ext uri="{BB962C8B-B14F-4D97-AF65-F5344CB8AC3E}">
        <p14:creationId xmlns:p14="http://schemas.microsoft.com/office/powerpoint/2010/main" val="1934989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AU" dirty="0" smtClean="0"/>
              <a:t>Assessment results are entered into the database using the same language as the task analysis and are then compared to the job demands using the software and workers are scored a 1 if they meet the job demands, 2 for minimal restrictions, 3 for moderate restrictions and 4 for a gross mismatch.</a:t>
            </a:r>
          </a:p>
          <a:p>
            <a:endParaRPr lang="en-AU" dirty="0" smtClean="0"/>
          </a:p>
          <a:p>
            <a:r>
              <a:rPr lang="en-AU" dirty="0" smtClean="0"/>
              <a:t>These assessments are being used in mining, manufacturing, utilities, construction, transport and security. </a:t>
            </a:r>
          </a:p>
          <a:p>
            <a:endParaRPr lang="en-AU" dirty="0" smtClean="0"/>
          </a:p>
          <a:p>
            <a:r>
              <a:rPr lang="en-AU" dirty="0" smtClean="0"/>
              <a:t>The question is though - are pre-employment functional assessments predictive of musculoskeletal injury risk?</a:t>
            </a:r>
          </a:p>
          <a:p>
            <a:endParaRPr lang="en-AU" dirty="0"/>
          </a:p>
        </p:txBody>
      </p:sp>
      <p:sp>
        <p:nvSpPr>
          <p:cNvPr id="4" name="Slide Number Placeholder 3"/>
          <p:cNvSpPr>
            <a:spLocks noGrp="1"/>
          </p:cNvSpPr>
          <p:nvPr>
            <p:ph type="sldNum" sz="quarter" idx="10"/>
          </p:nvPr>
        </p:nvSpPr>
        <p:spPr/>
        <p:txBody>
          <a:bodyPr/>
          <a:lstStyle/>
          <a:p>
            <a:fld id="{4ABEE923-7519-4E3F-B189-8EE7CDACCD22}" type="slidenum">
              <a:rPr lang="en-AU" smtClean="0"/>
              <a:pPr/>
              <a:t>8</a:t>
            </a:fld>
            <a:endParaRPr lang="en-AU"/>
          </a:p>
        </p:txBody>
      </p:sp>
    </p:spTree>
    <p:extLst>
      <p:ext uri="{BB962C8B-B14F-4D97-AF65-F5344CB8AC3E}">
        <p14:creationId xmlns:p14="http://schemas.microsoft.com/office/powerpoint/2010/main" val="3798169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normAutofit/>
          </a:bodyPr>
          <a:lstStyle/>
          <a:p>
            <a:r>
              <a:rPr lang="en-AU" baseline="0" dirty="0" smtClean="0"/>
              <a:t>This research project is a prospective cohort study investigating the relationship between performance in a job-specific pre-employment functional assessment and subsequent sprains and strains in the workplace in healthy male coal miners.</a:t>
            </a:r>
          </a:p>
          <a:p>
            <a:endParaRPr lang="en-AU" dirty="0" smtClean="0"/>
          </a:p>
          <a:p>
            <a:r>
              <a:rPr lang="en-AU" dirty="0" smtClean="0"/>
              <a:t>As</a:t>
            </a:r>
            <a:r>
              <a:rPr lang="en-AU" baseline="0" dirty="0" smtClean="0"/>
              <a:t> part of the recruitment process of the test site, all prospective employees between 2002 and 2009 were invited to participate in a PEFA. </a:t>
            </a:r>
            <a:r>
              <a:rPr lang="en-AU" dirty="0" smtClean="0"/>
              <a:t>PEFA records were collected at the</a:t>
            </a:r>
            <a:r>
              <a:rPr lang="en-AU" baseline="0" dirty="0" smtClean="0"/>
              <a:t> time of assessment.  </a:t>
            </a:r>
            <a:r>
              <a:rPr lang="en-AU" dirty="0" smtClean="0"/>
              <a:t>Overall PEFA scores were compared to worker age, department, occupation and length of employment.  </a:t>
            </a:r>
          </a:p>
          <a:p>
            <a:endParaRPr lang="en-AU" dirty="0" smtClean="0"/>
          </a:p>
          <a:p>
            <a:r>
              <a:rPr lang="en-AU" dirty="0" smtClean="0"/>
              <a:t>Sprains and strains</a:t>
            </a:r>
            <a:r>
              <a:rPr lang="en-AU" baseline="0" dirty="0" smtClean="0"/>
              <a:t> i</a:t>
            </a:r>
            <a:r>
              <a:rPr lang="en-AU" dirty="0" smtClean="0"/>
              <a:t>njury statistics were collected retrospectively from the company’s incident</a:t>
            </a:r>
            <a:r>
              <a:rPr lang="en-AU" baseline="0" dirty="0" smtClean="0"/>
              <a:t> database</a:t>
            </a:r>
            <a:r>
              <a:rPr lang="en-AU" dirty="0" smtClean="0"/>
              <a:t>. PEFA scores were compared to injury type, body location and mechanism of injury.</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9EE699C4-7BCD-4CEE-95CF-6EA72F913A45}" type="slidenum">
              <a:rPr lang="en-AU" smtClean="0"/>
              <a:pPr/>
              <a:t>9</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r>
              <a:rPr lang="nb-NO" smtClean="0"/>
              <a:t>ASIEQ Forum 2013 - © Jenny Legge - www.jobfitsystem.com</a:t>
            </a:r>
            <a:endParaRPr lang="en-AU" dirty="0"/>
          </a:p>
        </p:txBody>
      </p:sp>
      <p:sp>
        <p:nvSpPr>
          <p:cNvPr id="6" name="Slide Number Placeholder 5"/>
          <p:cNvSpPr>
            <a:spLocks noGrp="1"/>
          </p:cNvSpPr>
          <p:nvPr>
            <p:ph type="sldNum" sz="quarter" idx="12"/>
          </p:nvPr>
        </p:nvSpPr>
        <p:spPr/>
        <p:txBody>
          <a:bodyPr/>
          <a:lstStyle>
            <a:lvl1pPr>
              <a:defRPr/>
            </a:lvl1pPr>
          </a:lstStyle>
          <a:p>
            <a:fld id="{12403E6F-014C-48F5-BF9C-774C97E29DB5}" type="slidenum">
              <a:rPr lang="en-AU"/>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r>
              <a:rPr lang="nb-NO" smtClean="0"/>
              <a:t>ASIEQ Forum 2013 - © Jenny Legge - www.jobfitsystem.com</a:t>
            </a:r>
            <a:endParaRPr lang="en-AU"/>
          </a:p>
        </p:txBody>
      </p:sp>
      <p:sp>
        <p:nvSpPr>
          <p:cNvPr id="6" name="Slide Number Placeholder 5"/>
          <p:cNvSpPr>
            <a:spLocks noGrp="1"/>
          </p:cNvSpPr>
          <p:nvPr>
            <p:ph type="sldNum" sz="quarter" idx="12"/>
          </p:nvPr>
        </p:nvSpPr>
        <p:spPr/>
        <p:txBody>
          <a:bodyPr/>
          <a:lstStyle>
            <a:lvl1pPr>
              <a:defRPr/>
            </a:lvl1pPr>
          </a:lstStyle>
          <a:p>
            <a:fld id="{ABBBE891-A136-4BB8-B1D3-964AADD56536}" type="slidenum">
              <a:rPr lang="en-AU"/>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r>
              <a:rPr lang="nb-NO" smtClean="0"/>
              <a:t>ASIEQ Forum 2013 - © Jenny Legge - www.jobfitsystem.com</a:t>
            </a:r>
            <a:endParaRPr lang="en-AU"/>
          </a:p>
        </p:txBody>
      </p:sp>
      <p:sp>
        <p:nvSpPr>
          <p:cNvPr id="6" name="Slide Number Placeholder 5"/>
          <p:cNvSpPr>
            <a:spLocks noGrp="1"/>
          </p:cNvSpPr>
          <p:nvPr>
            <p:ph type="sldNum" sz="quarter" idx="12"/>
          </p:nvPr>
        </p:nvSpPr>
        <p:spPr/>
        <p:txBody>
          <a:bodyPr/>
          <a:lstStyle>
            <a:lvl1pPr>
              <a:defRPr/>
            </a:lvl1pPr>
          </a:lstStyle>
          <a:p>
            <a:fld id="{EE28B1CD-E205-467F-825A-F46D9CDC0B86}" type="slidenum">
              <a:rPr lang="en-AU"/>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AU"/>
          </a:p>
        </p:txBody>
      </p:sp>
      <p:sp>
        <p:nvSpPr>
          <p:cNvPr id="3" name="Table Placeholder 2"/>
          <p:cNvSpPr>
            <a:spLocks noGrp="1"/>
          </p:cNvSpPr>
          <p:nvPr>
            <p:ph type="tbl" idx="1"/>
          </p:nvPr>
        </p:nvSpPr>
        <p:spPr>
          <a:xfrm>
            <a:off x="457200" y="1600200"/>
            <a:ext cx="8229600" cy="4525963"/>
          </a:xfrm>
        </p:spPr>
        <p:txBody>
          <a:bodyPr/>
          <a:lstStyle/>
          <a:p>
            <a:endParaRPr lang="en-AU"/>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AU"/>
          </a:p>
        </p:txBody>
      </p:sp>
      <p:sp>
        <p:nvSpPr>
          <p:cNvPr id="5" name="Footer Placeholder 4"/>
          <p:cNvSpPr>
            <a:spLocks noGrp="1"/>
          </p:cNvSpPr>
          <p:nvPr>
            <p:ph type="ftr" sz="quarter" idx="11"/>
          </p:nvPr>
        </p:nvSpPr>
        <p:spPr>
          <a:xfrm>
            <a:off x="468313" y="6245225"/>
            <a:ext cx="6696075" cy="476250"/>
          </a:xfrm>
        </p:spPr>
        <p:txBody>
          <a:bodyPr/>
          <a:lstStyle>
            <a:lvl1pPr>
              <a:defRPr/>
            </a:lvl1pPr>
          </a:lstStyle>
          <a:p>
            <a:r>
              <a:rPr lang="nb-NO" smtClean="0"/>
              <a:t>ASIEQ Forum 2013 - © Jenny Legge - www.jobfitsystem.com</a:t>
            </a:r>
            <a:endParaRPr lang="en-AU"/>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8B59F9C5-2F22-4CCE-B1E7-CFE4441E6186}" type="slidenum">
              <a:rPr lang="en-AU"/>
              <a:pPr/>
              <a:t>‹#›</a:t>
            </a:fld>
            <a:endParaRPr lang="en-A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AU"/>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AU"/>
          </a:p>
        </p:txBody>
      </p:sp>
      <p:sp>
        <p:nvSpPr>
          <p:cNvPr id="6" name="Footer Placeholder 5"/>
          <p:cNvSpPr>
            <a:spLocks noGrp="1"/>
          </p:cNvSpPr>
          <p:nvPr>
            <p:ph type="ftr" sz="quarter" idx="11"/>
          </p:nvPr>
        </p:nvSpPr>
        <p:spPr>
          <a:xfrm>
            <a:off x="468313" y="6245225"/>
            <a:ext cx="6696075" cy="476250"/>
          </a:xfrm>
        </p:spPr>
        <p:txBody>
          <a:bodyPr/>
          <a:lstStyle>
            <a:lvl1pPr>
              <a:defRPr/>
            </a:lvl1pPr>
          </a:lstStyle>
          <a:p>
            <a:r>
              <a:rPr lang="nb-NO" smtClean="0"/>
              <a:t>ASIEQ Forum 2013 - © Jenny Legge - www.jobfitsystem.com</a:t>
            </a:r>
            <a:endParaRPr lang="en-AU"/>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AC072D4-A379-49BD-8DAE-96DBA36A4318}" type="slidenum">
              <a:rPr lang="en-AU"/>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r>
              <a:rPr lang="nb-NO" smtClean="0"/>
              <a:t>ASIEQ Forum 2013 - © Jenny Legge - www.jobfitsystem.com</a:t>
            </a:r>
            <a:endParaRPr lang="en-AU" dirty="0"/>
          </a:p>
        </p:txBody>
      </p:sp>
      <p:sp>
        <p:nvSpPr>
          <p:cNvPr id="6" name="Slide Number Placeholder 5"/>
          <p:cNvSpPr>
            <a:spLocks noGrp="1"/>
          </p:cNvSpPr>
          <p:nvPr>
            <p:ph type="sldNum" sz="quarter" idx="12"/>
          </p:nvPr>
        </p:nvSpPr>
        <p:spPr/>
        <p:txBody>
          <a:bodyPr/>
          <a:lstStyle>
            <a:lvl1pPr>
              <a:defRPr/>
            </a:lvl1pPr>
          </a:lstStyle>
          <a:p>
            <a:fld id="{246BECC0-7220-48D1-917C-1E98DE2AB1DB}" type="slidenum">
              <a:rPr lang="en-AU"/>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AU"/>
          </a:p>
        </p:txBody>
      </p:sp>
      <p:sp>
        <p:nvSpPr>
          <p:cNvPr id="5" name="Footer Placeholder 4"/>
          <p:cNvSpPr>
            <a:spLocks noGrp="1"/>
          </p:cNvSpPr>
          <p:nvPr>
            <p:ph type="ftr" sz="quarter" idx="11"/>
          </p:nvPr>
        </p:nvSpPr>
        <p:spPr/>
        <p:txBody>
          <a:bodyPr/>
          <a:lstStyle>
            <a:lvl1pPr>
              <a:defRPr/>
            </a:lvl1pPr>
          </a:lstStyle>
          <a:p>
            <a:r>
              <a:rPr lang="nb-NO" smtClean="0"/>
              <a:t>ASIEQ Forum 2013 - © Jenny Legge - www.jobfitsystem.com</a:t>
            </a:r>
            <a:endParaRPr lang="en-AU"/>
          </a:p>
        </p:txBody>
      </p:sp>
      <p:sp>
        <p:nvSpPr>
          <p:cNvPr id="6" name="Slide Number Placeholder 5"/>
          <p:cNvSpPr>
            <a:spLocks noGrp="1"/>
          </p:cNvSpPr>
          <p:nvPr>
            <p:ph type="sldNum" sz="quarter" idx="12"/>
          </p:nvPr>
        </p:nvSpPr>
        <p:spPr/>
        <p:txBody>
          <a:bodyPr/>
          <a:lstStyle>
            <a:lvl1pPr>
              <a:defRPr/>
            </a:lvl1pPr>
          </a:lstStyle>
          <a:p>
            <a:fld id="{C64EDB05-1C4A-4CFC-A962-E41192950A82}" type="slidenum">
              <a:rPr lang="en-AU"/>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r>
              <a:rPr lang="nb-NO" smtClean="0"/>
              <a:t>ASIEQ Forum 2013 - © Jenny Legge - www.jobfitsystem.com</a:t>
            </a:r>
            <a:endParaRPr lang="en-AU"/>
          </a:p>
        </p:txBody>
      </p:sp>
      <p:sp>
        <p:nvSpPr>
          <p:cNvPr id="7" name="Slide Number Placeholder 6"/>
          <p:cNvSpPr>
            <a:spLocks noGrp="1"/>
          </p:cNvSpPr>
          <p:nvPr>
            <p:ph type="sldNum" sz="quarter" idx="12"/>
          </p:nvPr>
        </p:nvSpPr>
        <p:spPr/>
        <p:txBody>
          <a:bodyPr/>
          <a:lstStyle>
            <a:lvl1pPr>
              <a:defRPr/>
            </a:lvl1pPr>
          </a:lstStyle>
          <a:p>
            <a:fld id="{E3089425-EE2F-4177-A0F7-454CBB49390D}" type="slidenum">
              <a:rPr lang="en-AU"/>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lvl1pPr>
              <a:defRPr/>
            </a:lvl1pPr>
          </a:lstStyle>
          <a:p>
            <a:endParaRPr lang="en-AU"/>
          </a:p>
        </p:txBody>
      </p:sp>
      <p:sp>
        <p:nvSpPr>
          <p:cNvPr id="8" name="Footer Placeholder 7"/>
          <p:cNvSpPr>
            <a:spLocks noGrp="1"/>
          </p:cNvSpPr>
          <p:nvPr>
            <p:ph type="ftr" sz="quarter" idx="11"/>
          </p:nvPr>
        </p:nvSpPr>
        <p:spPr/>
        <p:txBody>
          <a:bodyPr/>
          <a:lstStyle>
            <a:lvl1pPr>
              <a:defRPr/>
            </a:lvl1pPr>
          </a:lstStyle>
          <a:p>
            <a:r>
              <a:rPr lang="nb-NO" smtClean="0"/>
              <a:t>ASIEQ Forum 2013 - © Jenny Legge - www.jobfitsystem.com</a:t>
            </a:r>
            <a:endParaRPr lang="en-AU"/>
          </a:p>
        </p:txBody>
      </p:sp>
      <p:sp>
        <p:nvSpPr>
          <p:cNvPr id="9" name="Slide Number Placeholder 8"/>
          <p:cNvSpPr>
            <a:spLocks noGrp="1"/>
          </p:cNvSpPr>
          <p:nvPr>
            <p:ph type="sldNum" sz="quarter" idx="12"/>
          </p:nvPr>
        </p:nvSpPr>
        <p:spPr/>
        <p:txBody>
          <a:bodyPr/>
          <a:lstStyle>
            <a:lvl1pPr>
              <a:defRPr/>
            </a:lvl1pPr>
          </a:lstStyle>
          <a:p>
            <a:fld id="{A66F4CA8-5928-423D-BD79-44ED9D1B3866}" type="slidenum">
              <a:rPr lang="en-AU"/>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lvl1pPr>
              <a:defRPr/>
            </a:lvl1pPr>
          </a:lstStyle>
          <a:p>
            <a:endParaRPr lang="en-AU"/>
          </a:p>
        </p:txBody>
      </p:sp>
      <p:sp>
        <p:nvSpPr>
          <p:cNvPr id="4" name="Footer Placeholder 3"/>
          <p:cNvSpPr>
            <a:spLocks noGrp="1"/>
          </p:cNvSpPr>
          <p:nvPr>
            <p:ph type="ftr" sz="quarter" idx="11"/>
          </p:nvPr>
        </p:nvSpPr>
        <p:spPr/>
        <p:txBody>
          <a:bodyPr/>
          <a:lstStyle>
            <a:lvl1pPr>
              <a:defRPr/>
            </a:lvl1pPr>
          </a:lstStyle>
          <a:p>
            <a:r>
              <a:rPr lang="nb-NO" smtClean="0"/>
              <a:t>ASIEQ Forum 2013 - © Jenny Legge - www.jobfitsystem.com</a:t>
            </a:r>
            <a:endParaRPr lang="en-AU"/>
          </a:p>
        </p:txBody>
      </p:sp>
      <p:sp>
        <p:nvSpPr>
          <p:cNvPr id="5" name="Slide Number Placeholder 4"/>
          <p:cNvSpPr>
            <a:spLocks noGrp="1"/>
          </p:cNvSpPr>
          <p:nvPr>
            <p:ph type="sldNum" sz="quarter" idx="12"/>
          </p:nvPr>
        </p:nvSpPr>
        <p:spPr/>
        <p:txBody>
          <a:bodyPr/>
          <a:lstStyle>
            <a:lvl1pPr>
              <a:defRPr/>
            </a:lvl1pPr>
          </a:lstStyle>
          <a:p>
            <a:fld id="{88CFF7D6-296B-48A7-8D42-3242696610DC}" type="slidenum">
              <a:rPr lang="en-AU"/>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AU"/>
          </a:p>
        </p:txBody>
      </p:sp>
      <p:sp>
        <p:nvSpPr>
          <p:cNvPr id="3" name="Footer Placeholder 2"/>
          <p:cNvSpPr>
            <a:spLocks noGrp="1"/>
          </p:cNvSpPr>
          <p:nvPr>
            <p:ph type="ftr" sz="quarter" idx="11"/>
          </p:nvPr>
        </p:nvSpPr>
        <p:spPr/>
        <p:txBody>
          <a:bodyPr/>
          <a:lstStyle>
            <a:lvl1pPr>
              <a:defRPr/>
            </a:lvl1pPr>
          </a:lstStyle>
          <a:p>
            <a:r>
              <a:rPr lang="nb-NO" smtClean="0"/>
              <a:t>ASIEQ Forum 2013 - © Jenny Legge - www.jobfitsystem.com</a:t>
            </a:r>
            <a:endParaRPr lang="en-AU"/>
          </a:p>
        </p:txBody>
      </p:sp>
      <p:sp>
        <p:nvSpPr>
          <p:cNvPr id="4" name="Slide Number Placeholder 3"/>
          <p:cNvSpPr>
            <a:spLocks noGrp="1"/>
          </p:cNvSpPr>
          <p:nvPr>
            <p:ph type="sldNum" sz="quarter" idx="12"/>
          </p:nvPr>
        </p:nvSpPr>
        <p:spPr/>
        <p:txBody>
          <a:bodyPr/>
          <a:lstStyle>
            <a:lvl1pPr>
              <a:defRPr/>
            </a:lvl1pPr>
          </a:lstStyle>
          <a:p>
            <a:fld id="{32931C83-3372-4E33-B43B-8340C514CD94}" type="slidenum">
              <a:rPr lang="en-AU"/>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r>
              <a:rPr lang="nb-NO" smtClean="0"/>
              <a:t>ASIEQ Forum 2013 - © Jenny Legge - www.jobfitsystem.com</a:t>
            </a:r>
            <a:endParaRPr lang="en-AU"/>
          </a:p>
        </p:txBody>
      </p:sp>
      <p:sp>
        <p:nvSpPr>
          <p:cNvPr id="7" name="Slide Number Placeholder 6"/>
          <p:cNvSpPr>
            <a:spLocks noGrp="1"/>
          </p:cNvSpPr>
          <p:nvPr>
            <p:ph type="sldNum" sz="quarter" idx="12"/>
          </p:nvPr>
        </p:nvSpPr>
        <p:spPr/>
        <p:txBody>
          <a:bodyPr/>
          <a:lstStyle>
            <a:lvl1pPr>
              <a:defRPr/>
            </a:lvl1pPr>
          </a:lstStyle>
          <a:p>
            <a:fld id="{FCF0907E-C395-4CCA-AD97-FD4D9B5005E8}" type="slidenum">
              <a:rPr lang="en-AU"/>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AU"/>
          </a:p>
        </p:txBody>
      </p:sp>
      <p:sp>
        <p:nvSpPr>
          <p:cNvPr id="6" name="Footer Placeholder 5"/>
          <p:cNvSpPr>
            <a:spLocks noGrp="1"/>
          </p:cNvSpPr>
          <p:nvPr>
            <p:ph type="ftr" sz="quarter" idx="11"/>
          </p:nvPr>
        </p:nvSpPr>
        <p:spPr/>
        <p:txBody>
          <a:bodyPr/>
          <a:lstStyle>
            <a:lvl1pPr>
              <a:defRPr/>
            </a:lvl1pPr>
          </a:lstStyle>
          <a:p>
            <a:r>
              <a:rPr lang="nb-NO" smtClean="0"/>
              <a:t>ASIEQ Forum 2013 - © Jenny Legge - www.jobfitsystem.com</a:t>
            </a:r>
            <a:endParaRPr lang="en-AU"/>
          </a:p>
        </p:txBody>
      </p:sp>
      <p:sp>
        <p:nvSpPr>
          <p:cNvPr id="7" name="Slide Number Placeholder 6"/>
          <p:cNvSpPr>
            <a:spLocks noGrp="1"/>
          </p:cNvSpPr>
          <p:nvPr>
            <p:ph type="sldNum" sz="quarter" idx="12"/>
          </p:nvPr>
        </p:nvSpPr>
        <p:spPr/>
        <p:txBody>
          <a:bodyPr/>
          <a:lstStyle>
            <a:lvl1pPr>
              <a:defRPr/>
            </a:lvl1pPr>
          </a:lstStyle>
          <a:p>
            <a:fld id="{63E82AAE-BA13-4502-A062-FF7F8951D70A}" type="slidenum">
              <a:rPr lang="en-AU"/>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JPG_inverted_plain"/>
          <p:cNvPicPr>
            <a:picLocks noChangeAspect="1" noChangeArrowheads="1"/>
          </p:cNvPicPr>
          <p:nvPr userDrawn="1"/>
        </p:nvPicPr>
        <p:blipFill>
          <a:blip r:embed="rId15" cstate="print"/>
          <a:srcRect/>
          <a:stretch>
            <a:fillRect/>
          </a:stretch>
        </p:blipFill>
        <p:spPr bwMode="auto">
          <a:xfrm>
            <a:off x="0" y="0"/>
            <a:ext cx="9144000" cy="6859588"/>
          </a:xfrm>
          <a:prstGeom prst="rect">
            <a:avLst/>
          </a:prstGeom>
          <a:noFill/>
        </p:spPr>
      </p:pic>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AU" dirty="0"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solidFill>
            <a:srgbClr val="2A547E"/>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AU"/>
          </a:p>
        </p:txBody>
      </p:sp>
      <p:sp>
        <p:nvSpPr>
          <p:cNvPr id="1029" name="Rectangle 5"/>
          <p:cNvSpPr>
            <a:spLocks noGrp="1" noChangeArrowheads="1"/>
          </p:cNvSpPr>
          <p:nvPr>
            <p:ph type="ftr" sz="quarter" idx="3"/>
          </p:nvPr>
        </p:nvSpPr>
        <p:spPr bwMode="auto">
          <a:xfrm>
            <a:off x="468313" y="6245225"/>
            <a:ext cx="669607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EAEAEA"/>
                </a:solidFill>
              </a:defRPr>
            </a:lvl1pPr>
          </a:lstStyle>
          <a:p>
            <a:r>
              <a:rPr lang="nb-NO" smtClean="0"/>
              <a:t>ASIEQ Forum 2013 - © Jenny Legge - www.jobfitsystem.com</a:t>
            </a:r>
            <a:endParaRPr lang="en-AU"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EAEAEA"/>
                </a:solidFill>
              </a:defRPr>
            </a:lvl1pPr>
          </a:lstStyle>
          <a:p>
            <a:fld id="{C3CEDF2C-ECF8-4DD6-8865-2FF02B43ED7F}" type="slidenum">
              <a:rPr lang="en-AU"/>
              <a:pPr/>
              <a:t>‹#›</a:t>
            </a:fld>
            <a:endParaRPr lang="en-A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4400">
          <a:solidFill>
            <a:schemeClr val="tx2"/>
          </a:solidFill>
          <a:latin typeface="Arial" charset="0"/>
        </a:defRPr>
      </a:lvl2pPr>
      <a:lvl3pPr algn="l" rtl="0" fontAlgn="base">
        <a:spcBef>
          <a:spcPct val="0"/>
        </a:spcBef>
        <a:spcAft>
          <a:spcPct val="0"/>
        </a:spcAft>
        <a:defRPr sz="4400">
          <a:solidFill>
            <a:schemeClr val="tx2"/>
          </a:solidFill>
          <a:latin typeface="Arial" charset="0"/>
        </a:defRPr>
      </a:lvl3pPr>
      <a:lvl4pPr algn="l" rtl="0" fontAlgn="base">
        <a:spcBef>
          <a:spcPct val="0"/>
        </a:spcBef>
        <a:spcAft>
          <a:spcPct val="0"/>
        </a:spcAft>
        <a:defRPr sz="4400">
          <a:solidFill>
            <a:schemeClr val="tx2"/>
          </a:solidFill>
          <a:latin typeface="Arial" charset="0"/>
        </a:defRPr>
      </a:lvl4pPr>
      <a:lvl5pPr algn="l" rtl="0" fontAlgn="base">
        <a:spcBef>
          <a:spcPct val="0"/>
        </a:spcBef>
        <a:spcAft>
          <a:spcPct val="0"/>
        </a:spcAft>
        <a:defRPr sz="4400">
          <a:solidFill>
            <a:schemeClr val="tx2"/>
          </a:solidFill>
          <a:latin typeface="Arial" charset="0"/>
        </a:defRPr>
      </a:lvl5pPr>
      <a:lvl6pPr marL="457200" algn="l" rtl="0" fontAlgn="base">
        <a:spcBef>
          <a:spcPct val="0"/>
        </a:spcBef>
        <a:spcAft>
          <a:spcPct val="0"/>
        </a:spcAft>
        <a:defRPr sz="4400">
          <a:solidFill>
            <a:schemeClr val="tx2"/>
          </a:solidFill>
          <a:latin typeface="Arial" charset="0"/>
        </a:defRPr>
      </a:lvl6pPr>
      <a:lvl7pPr marL="914400" algn="l" rtl="0" fontAlgn="base">
        <a:spcBef>
          <a:spcPct val="0"/>
        </a:spcBef>
        <a:spcAft>
          <a:spcPct val="0"/>
        </a:spcAft>
        <a:defRPr sz="4400">
          <a:solidFill>
            <a:schemeClr val="tx2"/>
          </a:solidFill>
          <a:latin typeface="Arial" charset="0"/>
        </a:defRPr>
      </a:lvl7pPr>
      <a:lvl8pPr marL="1371600" algn="l" rtl="0" fontAlgn="base">
        <a:spcBef>
          <a:spcPct val="0"/>
        </a:spcBef>
        <a:spcAft>
          <a:spcPct val="0"/>
        </a:spcAft>
        <a:defRPr sz="4400">
          <a:solidFill>
            <a:schemeClr val="tx2"/>
          </a:solidFill>
          <a:latin typeface="Arial" charset="0"/>
        </a:defRPr>
      </a:lvl8pPr>
      <a:lvl9pPr marL="1828800" algn="l"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bg1"/>
          </a:solidFill>
          <a:latin typeface="+mn-lt"/>
          <a:ea typeface="+mn-ea"/>
          <a:cs typeface="+mn-cs"/>
        </a:defRPr>
      </a:lvl1pPr>
      <a:lvl2pPr marL="742950" indent="-285750" algn="l" rtl="0" fontAlgn="base">
        <a:spcBef>
          <a:spcPct val="20000"/>
        </a:spcBef>
        <a:spcAft>
          <a:spcPct val="0"/>
        </a:spcAft>
        <a:buChar char="•"/>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nb-NO" smtClean="0"/>
              <a:t>ASIEQ Forum 2013 - © Jenny Legge - www.jobfitsystem.com</a:t>
            </a:r>
            <a:endParaRPr lang="en-AU"/>
          </a:p>
        </p:txBody>
      </p:sp>
      <p:sp>
        <p:nvSpPr>
          <p:cNvPr id="6" name="Slide Number Placeholder 5"/>
          <p:cNvSpPr>
            <a:spLocks noGrp="1"/>
          </p:cNvSpPr>
          <p:nvPr>
            <p:ph type="sldNum" sz="quarter" idx="12"/>
          </p:nvPr>
        </p:nvSpPr>
        <p:spPr/>
        <p:txBody>
          <a:bodyPr/>
          <a:lstStyle/>
          <a:p>
            <a:fld id="{5DAF9DE0-92A3-4042-B4FE-F282783C7F94}" type="slidenum">
              <a:rPr lang="en-AU"/>
              <a:pPr/>
              <a:t>1</a:t>
            </a:fld>
            <a:endParaRPr lang="en-AU"/>
          </a:p>
        </p:txBody>
      </p:sp>
      <p:pic>
        <p:nvPicPr>
          <p:cNvPr id="2053" name="Picture 5" descr="JPG_inverted"/>
          <p:cNvPicPr>
            <a:picLocks noChangeAspect="1" noChangeArrowheads="1"/>
          </p:cNvPicPr>
          <p:nvPr/>
        </p:nvPicPr>
        <p:blipFill>
          <a:blip r:embed="rId3" cstate="print"/>
          <a:srcRect/>
          <a:stretch>
            <a:fillRect/>
          </a:stretch>
        </p:blipFill>
        <p:spPr bwMode="auto">
          <a:xfrm>
            <a:off x="0" y="0"/>
            <a:ext cx="9144000" cy="6859588"/>
          </a:xfrm>
          <a:prstGeom prst="rect">
            <a:avLst/>
          </a:prstGeom>
          <a:noFill/>
        </p:spPr>
      </p:pic>
      <p:sp>
        <p:nvSpPr>
          <p:cNvPr id="2050" name="Rectangle 2"/>
          <p:cNvSpPr>
            <a:spLocks noGrp="1" noChangeArrowheads="1"/>
          </p:cNvSpPr>
          <p:nvPr>
            <p:ph type="ctrTitle"/>
          </p:nvPr>
        </p:nvSpPr>
        <p:spPr>
          <a:xfrm>
            <a:off x="904056" y="2204864"/>
            <a:ext cx="7772400" cy="1584176"/>
          </a:xfrm>
        </p:spPr>
        <p:txBody>
          <a:bodyPr>
            <a:normAutofit fontScale="90000"/>
          </a:bodyPr>
          <a:lstStyle/>
          <a:p>
            <a:pPr algn="r"/>
            <a:r>
              <a:rPr lang="en-AU" sz="3200" b="1" dirty="0" smtClean="0">
                <a:solidFill>
                  <a:schemeClr val="bg1"/>
                </a:solidFill>
              </a:rPr>
              <a:t/>
            </a:r>
            <a:br>
              <a:rPr lang="en-AU" sz="3200" b="1" dirty="0" smtClean="0">
                <a:solidFill>
                  <a:schemeClr val="bg1"/>
                </a:solidFill>
              </a:rPr>
            </a:br>
            <a:r>
              <a:rPr lang="en-AU" sz="3200" b="1" dirty="0">
                <a:solidFill>
                  <a:schemeClr val="bg1"/>
                </a:solidFill>
              </a:rPr>
              <a:t/>
            </a:r>
            <a:br>
              <a:rPr lang="en-AU" sz="3200" b="1" dirty="0">
                <a:solidFill>
                  <a:schemeClr val="bg1"/>
                </a:solidFill>
              </a:rPr>
            </a:br>
            <a:r>
              <a:rPr lang="en-AU" sz="3200" b="1" dirty="0" smtClean="0">
                <a:solidFill>
                  <a:schemeClr val="bg1"/>
                </a:solidFill>
              </a:rPr>
              <a:t/>
            </a:r>
            <a:br>
              <a:rPr lang="en-AU" sz="3200" b="1" dirty="0" smtClean="0">
                <a:solidFill>
                  <a:schemeClr val="bg1"/>
                </a:solidFill>
              </a:rPr>
            </a:br>
            <a:r>
              <a:rPr lang="en-AU" sz="3200" b="1" dirty="0" smtClean="0">
                <a:solidFill>
                  <a:schemeClr val="bg1"/>
                </a:solidFill>
              </a:rPr>
              <a:t/>
            </a:r>
            <a:br>
              <a:rPr lang="en-AU" sz="3200" b="1" dirty="0" smtClean="0">
                <a:solidFill>
                  <a:schemeClr val="bg1"/>
                </a:solidFill>
              </a:rPr>
            </a:br>
            <a:r>
              <a:rPr lang="en-AU" sz="3200" b="1" dirty="0" smtClean="0">
                <a:solidFill>
                  <a:schemeClr val="bg1"/>
                </a:solidFill>
              </a:rPr>
              <a:t/>
            </a:r>
            <a:br>
              <a:rPr lang="en-AU" sz="3200" b="1" dirty="0" smtClean="0">
                <a:solidFill>
                  <a:schemeClr val="bg1"/>
                </a:solidFill>
              </a:rPr>
            </a:br>
            <a:r>
              <a:rPr lang="en-AU" sz="3200" b="1" dirty="0" smtClean="0">
                <a:solidFill>
                  <a:schemeClr val="bg1"/>
                </a:solidFill>
              </a:rPr>
              <a:t/>
            </a:r>
            <a:br>
              <a:rPr lang="en-AU" sz="3200" b="1" dirty="0" smtClean="0">
                <a:solidFill>
                  <a:schemeClr val="bg1"/>
                </a:solidFill>
              </a:rPr>
            </a:br>
            <a:r>
              <a:rPr lang="en-AU" sz="4000" b="1" dirty="0">
                <a:solidFill>
                  <a:schemeClr val="bg1"/>
                </a:solidFill>
              </a:rPr>
              <a:t/>
            </a:r>
            <a:br>
              <a:rPr lang="en-AU" sz="4000" b="1" dirty="0">
                <a:solidFill>
                  <a:schemeClr val="bg1"/>
                </a:solidFill>
              </a:rPr>
            </a:br>
            <a:r>
              <a:rPr lang="en-AU" sz="2400" i="1" dirty="0">
                <a:solidFill>
                  <a:schemeClr val="bg1"/>
                </a:solidFill>
              </a:rPr>
              <a:t/>
            </a:r>
            <a:br>
              <a:rPr lang="en-AU" sz="2400" i="1" dirty="0">
                <a:solidFill>
                  <a:schemeClr val="bg1"/>
                </a:solidFill>
              </a:rPr>
            </a:br>
            <a:r>
              <a:rPr lang="en-AU" sz="2400" i="1" dirty="0">
                <a:solidFill>
                  <a:schemeClr val="bg1"/>
                </a:solidFill>
              </a:rPr>
              <a:t/>
            </a:r>
            <a:br>
              <a:rPr lang="en-AU" sz="2400" i="1" dirty="0">
                <a:solidFill>
                  <a:schemeClr val="bg1"/>
                </a:solidFill>
              </a:rPr>
            </a:br>
            <a:r>
              <a:rPr lang="en-AU" sz="2400" i="1" dirty="0" smtClean="0">
                <a:solidFill>
                  <a:schemeClr val="bg1"/>
                </a:solidFill>
              </a:rPr>
              <a:t/>
            </a:r>
            <a:br>
              <a:rPr lang="en-AU" sz="2400" i="1" dirty="0" smtClean="0">
                <a:solidFill>
                  <a:schemeClr val="bg1"/>
                </a:solidFill>
              </a:rPr>
            </a:br>
            <a:r>
              <a:rPr lang="en-AU" sz="2400" i="1" dirty="0" smtClean="0">
                <a:solidFill>
                  <a:schemeClr val="bg1"/>
                </a:solidFill>
              </a:rPr>
              <a:t/>
            </a:r>
            <a:br>
              <a:rPr lang="en-AU" sz="2400" i="1" dirty="0" smtClean="0">
                <a:solidFill>
                  <a:schemeClr val="bg1"/>
                </a:solidFill>
              </a:rPr>
            </a:br>
            <a:r>
              <a:rPr lang="en-AU" sz="2400" i="1" dirty="0" smtClean="0">
                <a:solidFill>
                  <a:schemeClr val="bg1"/>
                </a:solidFill>
              </a:rPr>
              <a:t/>
            </a:r>
            <a:br>
              <a:rPr lang="en-AU" sz="2400" i="1" dirty="0" smtClean="0">
                <a:solidFill>
                  <a:schemeClr val="bg1"/>
                </a:solidFill>
              </a:rPr>
            </a:br>
            <a:r>
              <a:rPr lang="en-AU" sz="2400" b="1" dirty="0" smtClean="0">
                <a:solidFill>
                  <a:schemeClr val="tx1">
                    <a:lumMod val="85000"/>
                    <a:lumOff val="15000"/>
                  </a:schemeClr>
                </a:solidFill>
              </a:rPr>
              <a:t>Jenny Legge </a:t>
            </a:r>
            <a:r>
              <a:rPr lang="en-AU" sz="1800" dirty="0" smtClean="0">
                <a:solidFill>
                  <a:schemeClr val="tx1">
                    <a:lumMod val="85000"/>
                    <a:lumOff val="15000"/>
                  </a:schemeClr>
                </a:solidFill>
              </a:rPr>
              <a:t>BPhty, MErg</a:t>
            </a:r>
            <a:r>
              <a:rPr lang="en-AU" sz="2400" dirty="0" smtClean="0">
                <a:solidFill>
                  <a:schemeClr val="tx1">
                    <a:lumMod val="85000"/>
                    <a:lumOff val="15000"/>
                  </a:schemeClr>
                </a:solidFill>
              </a:rPr>
              <a:t/>
            </a:r>
            <a:br>
              <a:rPr lang="en-AU" sz="2400" dirty="0" smtClean="0">
                <a:solidFill>
                  <a:schemeClr val="tx1">
                    <a:lumMod val="85000"/>
                    <a:lumOff val="15000"/>
                  </a:schemeClr>
                </a:solidFill>
              </a:rPr>
            </a:br>
            <a:r>
              <a:rPr lang="en-AU" sz="2200" dirty="0" smtClean="0">
                <a:solidFill>
                  <a:schemeClr val="tx1">
                    <a:lumMod val="85000"/>
                    <a:lumOff val="15000"/>
                  </a:schemeClr>
                </a:solidFill>
              </a:rPr>
              <a:t>Managing Director, JobFit Systems International</a:t>
            </a:r>
            <a:br>
              <a:rPr lang="en-AU" sz="2200" dirty="0" smtClean="0">
                <a:solidFill>
                  <a:schemeClr val="tx1">
                    <a:lumMod val="85000"/>
                    <a:lumOff val="15000"/>
                  </a:schemeClr>
                </a:solidFill>
              </a:rPr>
            </a:br>
            <a:r>
              <a:rPr lang="en-AU" sz="2200" dirty="0" smtClean="0">
                <a:solidFill>
                  <a:schemeClr val="tx1">
                    <a:lumMod val="85000"/>
                    <a:lumOff val="15000"/>
                  </a:schemeClr>
                </a:solidFill>
              </a:rPr>
              <a:t>PhD Candidate, The University of Queensland</a:t>
            </a:r>
            <a:endParaRPr lang="en-AU" sz="2200" dirty="0">
              <a:solidFill>
                <a:schemeClr val="tx1">
                  <a:lumMod val="85000"/>
                  <a:lumOff val="15000"/>
                </a:schemeClr>
              </a:solidFill>
            </a:endParaRPr>
          </a:p>
        </p:txBody>
      </p:sp>
      <p:sp>
        <p:nvSpPr>
          <p:cNvPr id="7" name="Rectangle 6"/>
          <p:cNvSpPr/>
          <p:nvPr/>
        </p:nvSpPr>
        <p:spPr>
          <a:xfrm>
            <a:off x="1470318" y="2551837"/>
            <a:ext cx="7206138" cy="1323439"/>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n-AU" sz="4000" b="1" dirty="0" smtClean="0">
                <a:ln w="0"/>
                <a:solidFill>
                  <a:schemeClr val="tx1">
                    <a:lumMod val="85000"/>
                    <a:lumOff val="15000"/>
                  </a:schemeClr>
                </a:solidFill>
              </a:rPr>
              <a:t>Start </a:t>
            </a:r>
            <a:r>
              <a:rPr lang="en-AU" sz="4000" b="1" dirty="0">
                <a:ln w="0"/>
                <a:solidFill>
                  <a:schemeClr val="tx1">
                    <a:lumMod val="85000"/>
                    <a:lumOff val="15000"/>
                  </a:schemeClr>
                </a:solidFill>
              </a:rPr>
              <a:t>B</a:t>
            </a:r>
            <a:r>
              <a:rPr lang="en-AU" sz="4000" b="1" dirty="0" smtClean="0">
                <a:ln w="0"/>
                <a:solidFill>
                  <a:schemeClr val="tx1">
                    <a:lumMod val="85000"/>
                    <a:lumOff val="15000"/>
                  </a:schemeClr>
                </a:solidFill>
              </a:rPr>
              <a:t>efore the Beginning</a:t>
            </a:r>
          </a:p>
          <a:p>
            <a:pPr algn="r"/>
            <a:r>
              <a:rPr lang="en-AU" sz="4000" b="1" i="1" dirty="0">
                <a:ln w="0"/>
                <a:solidFill>
                  <a:schemeClr val="tx1">
                    <a:lumMod val="85000"/>
                    <a:lumOff val="15000"/>
                  </a:schemeClr>
                </a:solidFill>
                <a:effectLst>
                  <a:reflection blurRad="12700" stA="50000" endPos="50000" dist="5000" dir="5400000" sy="-100000" rotWithShape="0"/>
                </a:effectLst>
                <a:latin typeface="Brush Script MT" pitchFamily="66" charset="0"/>
              </a:rPr>
              <a:t>a</a:t>
            </a:r>
            <a:r>
              <a:rPr lang="en-AU" sz="4000" b="1" i="1" spc="0" dirty="0" smtClean="0">
                <a:ln w="0"/>
                <a:solidFill>
                  <a:schemeClr val="tx1">
                    <a:lumMod val="85000"/>
                    <a:lumOff val="15000"/>
                  </a:schemeClr>
                </a:solidFill>
                <a:effectLst>
                  <a:reflection blurRad="12700" stA="50000" endPos="50000" dist="5000" dir="5400000" sy="-100000" rotWithShape="0"/>
                </a:effectLst>
                <a:latin typeface="Brush Script MT" pitchFamily="66" charset="0"/>
              </a:rPr>
              <a:t>nd</a:t>
            </a:r>
            <a:r>
              <a:rPr lang="en-AU" sz="4000" b="1" spc="0" dirty="0" smtClean="0">
                <a:ln w="0"/>
                <a:solidFill>
                  <a:schemeClr val="tx1">
                    <a:lumMod val="85000"/>
                    <a:lumOff val="15000"/>
                  </a:schemeClr>
                </a:solidFill>
                <a:effectLst>
                  <a:reflection blurRad="12700" stA="50000" endPos="50000" dist="5000" dir="5400000" sy="-100000" rotWithShape="0"/>
                </a:effectLst>
              </a:rPr>
              <a:t> Finish after the End</a:t>
            </a:r>
            <a:endParaRPr lang="en-AU" sz="3600" b="1" spc="0" dirty="0">
              <a:ln w="0"/>
              <a:solidFill>
                <a:schemeClr val="bg1"/>
              </a:solidFill>
              <a:effectLst>
                <a:reflection blurRad="12700" stA="50000" endPos="50000" dist="5000" dir="5400000" sy="-100000" rotWithShape="0"/>
              </a:effectLst>
            </a:endParaRPr>
          </a:p>
        </p:txBody>
      </p:sp>
    </p:spTree>
  </p:cSld>
  <p:clrMapOvr>
    <a:masterClrMapping/>
  </p:clrMapOvr>
  <p:transition advTm="40399"/>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5644"/>
            <a:ext cx="3613266" cy="2420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nb-NO" smtClean="0"/>
              <a:t>ASIEQ Forum 2013 - © Jenny Legge - www.jobfitsystem.com</a:t>
            </a:r>
            <a:endParaRPr lang="en-AU" dirty="0"/>
          </a:p>
        </p:txBody>
      </p:sp>
      <p:sp>
        <p:nvSpPr>
          <p:cNvPr id="5" name="Slide Number Placeholder 4"/>
          <p:cNvSpPr>
            <a:spLocks noGrp="1"/>
          </p:cNvSpPr>
          <p:nvPr>
            <p:ph type="sldNum" sz="quarter" idx="12"/>
          </p:nvPr>
        </p:nvSpPr>
        <p:spPr/>
        <p:txBody>
          <a:bodyPr/>
          <a:lstStyle/>
          <a:p>
            <a:fld id="{87BCEF5A-04C4-4434-A5E6-8B3AB1682238}" type="slidenum">
              <a:rPr lang="en-AU" smtClean="0"/>
              <a:pPr/>
              <a:t>10</a:t>
            </a:fld>
            <a:endParaRPr lang="en-AU"/>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4212" y="-42223"/>
            <a:ext cx="4184332" cy="2468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832" y="4464497"/>
            <a:ext cx="3622600" cy="2393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0528" y="4464496"/>
            <a:ext cx="3673472" cy="247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987824" y="2426533"/>
            <a:ext cx="6156176" cy="2031325"/>
          </a:xfrm>
          <a:prstGeom prst="rect">
            <a:avLst/>
          </a:prstGeom>
          <a:solidFill>
            <a:srgbClr val="3366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endParaRPr lang="en-AU" dirty="0" smtClean="0">
              <a:solidFill>
                <a:schemeClr val="bg1"/>
              </a:solidFill>
            </a:endParaRPr>
          </a:p>
          <a:p>
            <a:r>
              <a:rPr lang="en-AU" dirty="0" smtClean="0">
                <a:solidFill>
                  <a:schemeClr val="bg1"/>
                </a:solidFill>
              </a:rPr>
              <a:t>Study Group:  n=600</a:t>
            </a:r>
          </a:p>
          <a:p>
            <a:r>
              <a:rPr lang="en-AU" dirty="0" smtClean="0">
                <a:solidFill>
                  <a:schemeClr val="bg1"/>
                </a:solidFill>
              </a:rPr>
              <a:t>Age at time of PEFA: 37.3 </a:t>
            </a:r>
            <a:r>
              <a:rPr lang="en-AU" dirty="0" err="1" smtClean="0">
                <a:solidFill>
                  <a:schemeClr val="bg1"/>
                </a:solidFill>
              </a:rPr>
              <a:t>yrs</a:t>
            </a:r>
            <a:r>
              <a:rPr lang="en-AU" dirty="0" smtClean="0">
                <a:solidFill>
                  <a:schemeClr val="bg1"/>
                </a:solidFill>
              </a:rPr>
              <a:t> (SD 10.2; range 17.1-62.6)</a:t>
            </a:r>
          </a:p>
          <a:p>
            <a:r>
              <a:rPr lang="en-AU" dirty="0" smtClean="0">
                <a:solidFill>
                  <a:schemeClr val="bg1"/>
                </a:solidFill>
              </a:rPr>
              <a:t>Tenure during study :  Mean 2.7 </a:t>
            </a:r>
            <a:r>
              <a:rPr lang="en-AU" dirty="0" err="1" smtClean="0">
                <a:solidFill>
                  <a:schemeClr val="bg1"/>
                </a:solidFill>
              </a:rPr>
              <a:t>yrrs</a:t>
            </a:r>
            <a:r>
              <a:rPr lang="en-AU" dirty="0" smtClean="0">
                <a:solidFill>
                  <a:schemeClr val="bg1"/>
                </a:solidFill>
              </a:rPr>
              <a:t> (SD 2.1)</a:t>
            </a:r>
          </a:p>
          <a:p>
            <a:r>
              <a:rPr lang="en-AU" dirty="0" smtClean="0">
                <a:solidFill>
                  <a:schemeClr val="bg1"/>
                </a:solidFill>
              </a:rPr>
              <a:t>PEFA score:  427 scored </a:t>
            </a:r>
            <a:r>
              <a:rPr lang="en-AU" dirty="0">
                <a:solidFill>
                  <a:schemeClr val="bg1"/>
                </a:solidFill>
              </a:rPr>
              <a:t> </a:t>
            </a:r>
            <a:r>
              <a:rPr lang="en-AU" dirty="0" smtClean="0">
                <a:solidFill>
                  <a:schemeClr val="bg1"/>
                </a:solidFill>
              </a:rPr>
              <a:t>1,107 scored 2, 66 scored 3 (PEFA &gt;1 total 173=29%)</a:t>
            </a:r>
          </a:p>
          <a:p>
            <a:endParaRPr lang="en-AU" dirty="0">
              <a:solidFill>
                <a:schemeClr val="bg1"/>
              </a:solidFill>
            </a:endParaRPr>
          </a:p>
        </p:txBody>
      </p:sp>
      <p:pic>
        <p:nvPicPr>
          <p:cNvPr id="1026" name="Picture 2"/>
          <p:cNvPicPr>
            <a:picLocks noGrp="1" noChangeAspect="1" noChangeArrowheads="1"/>
          </p:cNvPicPr>
          <p:nvPr>
            <p:ph idx="1"/>
          </p:nvPr>
        </p:nvPicPr>
        <p:blipFill>
          <a:blip r:embed="rId7">
            <a:extLst>
              <a:ext uri="{28A0092B-C50C-407E-A947-70E740481C1C}">
                <a14:useLocalDpi xmlns:a14="http://schemas.microsoft.com/office/drawing/2010/main" val="0"/>
              </a:ext>
            </a:extLst>
          </a:blip>
          <a:srcRect/>
          <a:stretch>
            <a:fillRect/>
          </a:stretch>
        </p:blipFill>
        <p:spPr bwMode="auto">
          <a:xfrm>
            <a:off x="0" y="0"/>
            <a:ext cx="3010435"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520" y="4464496"/>
            <a:ext cx="3227851" cy="2420888"/>
          </a:xfrm>
          <a:prstGeom prst="rect">
            <a:avLst/>
          </a:prstGeom>
        </p:spPr>
      </p:pic>
      <p:sp>
        <p:nvSpPr>
          <p:cNvPr id="7" name="TextBox 6"/>
          <p:cNvSpPr txBox="1"/>
          <p:nvPr/>
        </p:nvSpPr>
        <p:spPr>
          <a:xfrm>
            <a:off x="2987824" y="2118755"/>
            <a:ext cx="6156176" cy="307777"/>
          </a:xfrm>
          <a:prstGeom prst="rect">
            <a:avLst/>
          </a:prstGeom>
          <a:solidFill>
            <a:schemeClr val="bg1"/>
          </a:solidFill>
        </p:spPr>
        <p:txBody>
          <a:bodyPr wrap="square" rtlCol="0">
            <a:spAutoFit/>
          </a:bodyPr>
          <a:lstStyle/>
          <a:p>
            <a:r>
              <a:rPr lang="en-AU" sz="1400" dirty="0" smtClean="0"/>
              <a:t>CHPP n=20, PEFA&gt;1=70%               Open Cut n=285, PEFA&gt;1=15%</a:t>
            </a:r>
            <a:endParaRPr lang="en-AU" sz="1400" dirty="0"/>
          </a:p>
        </p:txBody>
      </p:sp>
      <p:sp>
        <p:nvSpPr>
          <p:cNvPr id="13" name="TextBox 12"/>
          <p:cNvSpPr txBox="1"/>
          <p:nvPr/>
        </p:nvSpPr>
        <p:spPr>
          <a:xfrm>
            <a:off x="-108520" y="6577607"/>
            <a:ext cx="9252519" cy="307777"/>
          </a:xfrm>
          <a:prstGeom prst="rect">
            <a:avLst/>
          </a:prstGeom>
          <a:solidFill>
            <a:schemeClr val="bg1"/>
          </a:solidFill>
        </p:spPr>
        <p:txBody>
          <a:bodyPr wrap="square" rtlCol="0">
            <a:spAutoFit/>
          </a:bodyPr>
          <a:lstStyle/>
          <a:p>
            <a:r>
              <a:rPr lang="en-AU" sz="1400" dirty="0" smtClean="0"/>
              <a:t>    Workshop n=95, PEFA&gt;1=31%         Professional n=61, PEFA&gt;1=3%       Underground n=139, PEFA&gt;1=60%</a:t>
            </a:r>
            <a:endParaRPr lang="en-AU" sz="1400" dirty="0"/>
          </a:p>
        </p:txBody>
      </p:sp>
    </p:spTree>
    <p:extLst>
      <p:ext uri="{BB962C8B-B14F-4D97-AF65-F5344CB8AC3E}">
        <p14:creationId xmlns:p14="http://schemas.microsoft.com/office/powerpoint/2010/main" val="3977558605"/>
      </p:ext>
    </p:extLst>
  </p:cSld>
  <p:clrMapOvr>
    <a:masterClrMapping/>
  </p:clrMapOvr>
  <mc:AlternateContent xmlns:mc="http://schemas.openxmlformats.org/markup-compatibility/2006" xmlns:p14="http://schemas.microsoft.com/office/powerpoint/2010/main">
    <mc:Choice Requires="p14">
      <p:transition spd="slow" p14:dur="2000" advTm="54746"/>
    </mc:Choice>
    <mc:Fallback xmlns="">
      <p:transition spd="slow" advTm="54746"/>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dirty="0" smtClean="0"/>
              <a:t>PEFA score and injury risk</a:t>
            </a:r>
            <a:endParaRPr lang="en-AU" sz="36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27312372"/>
              </p:ext>
            </p:extLst>
          </p:nvPr>
        </p:nvGraphicFramePr>
        <p:xfrm>
          <a:off x="35496" y="1600199"/>
          <a:ext cx="9036496" cy="4054970"/>
        </p:xfrm>
        <a:graphic>
          <a:graphicData uri="http://schemas.openxmlformats.org/drawingml/2006/table">
            <a:tbl>
              <a:tblPr firstRow="1" firstCol="1" bandRow="1">
                <a:tableStyleId>{5C22544A-7EE6-4342-B048-85BDC9FD1C3A}</a:tableStyleId>
              </a:tblPr>
              <a:tblGrid>
                <a:gridCol w="2291561"/>
                <a:gridCol w="1148921"/>
                <a:gridCol w="1159383"/>
                <a:gridCol w="1577933"/>
                <a:gridCol w="1427257"/>
                <a:gridCol w="1431441"/>
              </a:tblGrid>
              <a:tr h="927682">
                <a:tc>
                  <a:txBody>
                    <a:bodyPr/>
                    <a:lstStyle/>
                    <a:p>
                      <a:pPr marL="0" indent="90488" algn="ctr">
                        <a:lnSpc>
                          <a:spcPct val="100000"/>
                        </a:lnSpc>
                      </a:pPr>
                      <a:r>
                        <a:rPr lang="en-AU" sz="1600" b="0" i="1" dirty="0">
                          <a:solidFill>
                            <a:schemeClr val="bg1"/>
                          </a:solidFill>
                          <a:effectLst/>
                        </a:rPr>
                        <a:t>Injury Type</a:t>
                      </a:r>
                      <a:endParaRPr lang="en-AU" sz="1600" b="0" i="1" dirty="0">
                        <a:solidFill>
                          <a:schemeClr val="bg1"/>
                        </a:solidFill>
                        <a:effectLst/>
                        <a:latin typeface="Times New Roman"/>
                        <a:cs typeface="Times New Roman"/>
                      </a:endParaRPr>
                    </a:p>
                  </a:txBody>
                  <a:tcPr marL="45720" marR="45720" anchor="ctr">
                    <a:cell3D prstMaterial="dkEdge">
                      <a:bevel prst="cross"/>
                      <a:lightRig rig="flood" dir="t"/>
                    </a:cell3D>
                    <a:solidFill>
                      <a:srgbClr val="336699"/>
                    </a:solidFill>
                  </a:tcPr>
                </a:tc>
                <a:tc>
                  <a:txBody>
                    <a:bodyPr/>
                    <a:lstStyle/>
                    <a:p>
                      <a:pPr marL="0" indent="0" algn="ctr">
                        <a:lnSpc>
                          <a:spcPct val="100000"/>
                        </a:lnSpc>
                      </a:pPr>
                      <a:r>
                        <a:rPr lang="en-AU" sz="1600" b="0" i="1" dirty="0">
                          <a:solidFill>
                            <a:schemeClr val="bg1"/>
                          </a:solidFill>
                          <a:effectLst/>
                        </a:rPr>
                        <a:t>PEFA 1 </a:t>
                      </a:r>
                      <a:endParaRPr lang="en-AU" sz="1600" b="0" i="1" dirty="0" smtClean="0">
                        <a:solidFill>
                          <a:schemeClr val="bg1"/>
                        </a:solidFill>
                        <a:effectLst/>
                      </a:endParaRPr>
                    </a:p>
                    <a:p>
                      <a:pPr marL="0" indent="0" algn="ctr">
                        <a:lnSpc>
                          <a:spcPct val="100000"/>
                        </a:lnSpc>
                      </a:pPr>
                      <a:r>
                        <a:rPr lang="en-AU" sz="1600" b="0" i="1" dirty="0" smtClean="0">
                          <a:solidFill>
                            <a:schemeClr val="bg1"/>
                          </a:solidFill>
                          <a:effectLst/>
                        </a:rPr>
                        <a:t>(%)</a:t>
                      </a:r>
                      <a:endParaRPr lang="en-AU" sz="1600" b="0" i="1" dirty="0">
                        <a:solidFill>
                          <a:schemeClr val="bg1"/>
                        </a:solidFill>
                        <a:effectLst/>
                        <a:latin typeface="Times New Roman"/>
                        <a:cs typeface="Times New Roman"/>
                      </a:endParaRPr>
                    </a:p>
                  </a:txBody>
                  <a:tcPr marL="45720" marR="45720" anchor="ctr">
                    <a:cell3D prstMaterial="dkEdge">
                      <a:bevel prst="cross"/>
                      <a:lightRig rig="flood" dir="t"/>
                    </a:cell3D>
                    <a:solidFill>
                      <a:srgbClr val="336699"/>
                    </a:solidFill>
                  </a:tcPr>
                </a:tc>
                <a:tc>
                  <a:txBody>
                    <a:bodyPr/>
                    <a:lstStyle/>
                    <a:p>
                      <a:pPr indent="9525" algn="ctr">
                        <a:lnSpc>
                          <a:spcPct val="100000"/>
                        </a:lnSpc>
                      </a:pPr>
                      <a:r>
                        <a:rPr lang="en-AU" sz="1600" b="0" i="1" dirty="0">
                          <a:solidFill>
                            <a:schemeClr val="bg1"/>
                          </a:solidFill>
                          <a:effectLst/>
                        </a:rPr>
                        <a:t>PEFA &gt;1 (%)</a:t>
                      </a:r>
                      <a:endParaRPr lang="en-AU" sz="1600" b="0" i="1" dirty="0">
                        <a:solidFill>
                          <a:schemeClr val="bg1"/>
                        </a:solidFill>
                        <a:effectLst/>
                        <a:latin typeface="Times New Roman"/>
                        <a:cs typeface="Times New Roman"/>
                      </a:endParaRPr>
                    </a:p>
                  </a:txBody>
                  <a:tcPr marL="45720" marR="45720" anchor="ctr">
                    <a:cell3D prstMaterial="dkEdge">
                      <a:bevel prst="cross"/>
                      <a:lightRig rig="flood" dir="t"/>
                    </a:cell3D>
                    <a:solidFill>
                      <a:srgbClr val="336699"/>
                    </a:solidFill>
                  </a:tcPr>
                </a:tc>
                <a:tc>
                  <a:txBody>
                    <a:bodyPr/>
                    <a:lstStyle/>
                    <a:p>
                      <a:pPr marL="0" indent="0" algn="ctr">
                        <a:lnSpc>
                          <a:spcPct val="100000"/>
                        </a:lnSpc>
                      </a:pPr>
                      <a:r>
                        <a:rPr lang="en-AU" sz="1600" b="0" i="1" dirty="0" smtClean="0">
                          <a:solidFill>
                            <a:schemeClr val="bg1"/>
                          </a:solidFill>
                          <a:effectLst/>
                        </a:rPr>
                        <a:t>RR</a:t>
                      </a:r>
                      <a:endParaRPr lang="en-AU" sz="1600" b="0" i="1" dirty="0">
                        <a:solidFill>
                          <a:schemeClr val="bg1"/>
                        </a:solidFill>
                        <a:effectLst/>
                      </a:endParaRPr>
                    </a:p>
                    <a:p>
                      <a:pPr marL="0" indent="0" algn="ctr">
                        <a:lnSpc>
                          <a:spcPct val="100000"/>
                        </a:lnSpc>
                      </a:pPr>
                      <a:r>
                        <a:rPr lang="en-AU" sz="1600" b="0" i="1" dirty="0">
                          <a:solidFill>
                            <a:schemeClr val="bg1"/>
                          </a:solidFill>
                          <a:effectLst/>
                        </a:rPr>
                        <a:t> (95% CI)</a:t>
                      </a:r>
                      <a:endParaRPr lang="en-AU" sz="1600" b="0" i="1" dirty="0">
                        <a:solidFill>
                          <a:schemeClr val="bg1"/>
                        </a:solidFill>
                        <a:effectLst/>
                        <a:latin typeface="Times New Roman"/>
                        <a:cs typeface="Times New Roman"/>
                      </a:endParaRPr>
                    </a:p>
                  </a:txBody>
                  <a:tcPr marL="45720" marR="45720" anchor="ctr">
                    <a:cell3D prstMaterial="dkEdge">
                      <a:bevel prst="cross"/>
                      <a:lightRig rig="flood" dir="t"/>
                    </a:cell3D>
                    <a:solidFill>
                      <a:srgbClr val="336699"/>
                    </a:solidFill>
                  </a:tcPr>
                </a:tc>
                <a:tc>
                  <a:txBody>
                    <a:bodyPr/>
                    <a:lstStyle/>
                    <a:p>
                      <a:pPr indent="-6985" algn="ctr">
                        <a:lnSpc>
                          <a:spcPct val="100000"/>
                        </a:lnSpc>
                      </a:pPr>
                      <a:r>
                        <a:rPr lang="en-AU" sz="1600" b="0" i="1" dirty="0">
                          <a:solidFill>
                            <a:schemeClr val="bg1"/>
                          </a:solidFill>
                          <a:effectLst/>
                        </a:rPr>
                        <a:t>Adj.HR </a:t>
                      </a:r>
                      <a:endParaRPr lang="en-AU" sz="1600" b="0" i="1" dirty="0" smtClean="0">
                        <a:solidFill>
                          <a:schemeClr val="bg1"/>
                        </a:solidFill>
                        <a:effectLst/>
                      </a:endParaRPr>
                    </a:p>
                    <a:p>
                      <a:pPr indent="-6985" algn="ctr">
                        <a:lnSpc>
                          <a:spcPct val="100000"/>
                        </a:lnSpc>
                      </a:pPr>
                      <a:r>
                        <a:rPr lang="en-AU" sz="1600" b="0" i="1" dirty="0" smtClean="0">
                          <a:solidFill>
                            <a:schemeClr val="bg1"/>
                          </a:solidFill>
                          <a:effectLst/>
                        </a:rPr>
                        <a:t>&lt;=</a:t>
                      </a:r>
                      <a:r>
                        <a:rPr lang="en-AU" sz="1600" b="0" i="1" dirty="0">
                          <a:solidFill>
                            <a:schemeClr val="bg1"/>
                          </a:solidFill>
                          <a:effectLst/>
                        </a:rPr>
                        <a:t>1.3 </a:t>
                      </a:r>
                      <a:r>
                        <a:rPr lang="en-AU" sz="1600" b="0" i="1" dirty="0" err="1">
                          <a:solidFill>
                            <a:schemeClr val="bg1"/>
                          </a:solidFill>
                          <a:effectLst/>
                        </a:rPr>
                        <a:t>yrs</a:t>
                      </a:r>
                      <a:endParaRPr lang="en-AU" sz="1600" b="0" i="1" dirty="0">
                        <a:solidFill>
                          <a:schemeClr val="bg1"/>
                        </a:solidFill>
                        <a:effectLst/>
                      </a:endParaRPr>
                    </a:p>
                    <a:p>
                      <a:pPr indent="-6985" algn="ctr">
                        <a:lnSpc>
                          <a:spcPct val="100000"/>
                        </a:lnSpc>
                      </a:pPr>
                      <a:r>
                        <a:rPr lang="en-AU" sz="1600" b="0" i="1" dirty="0">
                          <a:solidFill>
                            <a:schemeClr val="bg1"/>
                          </a:solidFill>
                          <a:effectLst/>
                        </a:rPr>
                        <a:t> (95% CI)*</a:t>
                      </a:r>
                      <a:endParaRPr lang="en-AU" sz="1600" b="0" i="1" dirty="0">
                        <a:solidFill>
                          <a:schemeClr val="bg1"/>
                        </a:solidFill>
                        <a:effectLst/>
                        <a:latin typeface="Times New Roman"/>
                        <a:cs typeface="Times New Roman"/>
                      </a:endParaRPr>
                    </a:p>
                  </a:txBody>
                  <a:tcPr marL="45720" marR="45720" anchor="ctr">
                    <a:cell3D prstMaterial="dkEdge">
                      <a:bevel prst="cross"/>
                      <a:lightRig rig="flood" dir="t"/>
                    </a:cell3D>
                    <a:solidFill>
                      <a:srgbClr val="336699"/>
                    </a:solidFill>
                  </a:tcPr>
                </a:tc>
                <a:tc>
                  <a:txBody>
                    <a:bodyPr/>
                    <a:lstStyle/>
                    <a:p>
                      <a:pPr marL="0" indent="0" algn="ctr">
                        <a:lnSpc>
                          <a:spcPct val="100000"/>
                        </a:lnSpc>
                      </a:pPr>
                      <a:r>
                        <a:rPr lang="en-AU" sz="1600" b="0" i="1" dirty="0">
                          <a:solidFill>
                            <a:schemeClr val="bg1"/>
                          </a:solidFill>
                          <a:effectLst/>
                        </a:rPr>
                        <a:t>Adj. HR</a:t>
                      </a:r>
                    </a:p>
                    <a:p>
                      <a:pPr marL="0" indent="0" algn="ctr">
                        <a:lnSpc>
                          <a:spcPct val="100000"/>
                        </a:lnSpc>
                      </a:pPr>
                      <a:r>
                        <a:rPr lang="en-AU" sz="1600" b="0" i="1" dirty="0">
                          <a:solidFill>
                            <a:schemeClr val="bg1"/>
                          </a:solidFill>
                          <a:effectLst/>
                        </a:rPr>
                        <a:t>1.3 to 6 </a:t>
                      </a:r>
                      <a:r>
                        <a:rPr lang="en-AU" sz="1600" b="0" i="1" dirty="0" err="1">
                          <a:solidFill>
                            <a:schemeClr val="bg1"/>
                          </a:solidFill>
                          <a:effectLst/>
                        </a:rPr>
                        <a:t>yrs</a:t>
                      </a:r>
                      <a:r>
                        <a:rPr lang="en-AU" sz="1600" b="0" i="1" dirty="0">
                          <a:solidFill>
                            <a:schemeClr val="bg1"/>
                          </a:solidFill>
                          <a:effectLst/>
                        </a:rPr>
                        <a:t> </a:t>
                      </a:r>
                    </a:p>
                    <a:p>
                      <a:pPr marL="0" indent="0" algn="ctr">
                        <a:lnSpc>
                          <a:spcPct val="100000"/>
                        </a:lnSpc>
                      </a:pPr>
                      <a:r>
                        <a:rPr lang="en-AU" sz="1600" b="0" i="1" dirty="0">
                          <a:solidFill>
                            <a:schemeClr val="bg1"/>
                          </a:solidFill>
                          <a:effectLst/>
                        </a:rPr>
                        <a:t>(95% CI)*</a:t>
                      </a:r>
                      <a:endParaRPr lang="en-AU" sz="1600" b="0" i="1" dirty="0">
                        <a:solidFill>
                          <a:schemeClr val="bg1"/>
                        </a:solidFill>
                        <a:effectLst/>
                        <a:latin typeface="Times New Roman"/>
                        <a:cs typeface="Times New Roman"/>
                      </a:endParaRPr>
                    </a:p>
                  </a:txBody>
                  <a:tcPr marL="45720" marR="45720" anchor="ctr">
                    <a:cell3D prstMaterial="dkEdge">
                      <a:bevel prst="cross"/>
                      <a:lightRig rig="flood" dir="t"/>
                    </a:cell3D>
                    <a:solidFill>
                      <a:srgbClr val="336699"/>
                    </a:solidFill>
                  </a:tcPr>
                </a:tc>
              </a:tr>
              <a:tr h="618455">
                <a:tc>
                  <a:txBody>
                    <a:bodyPr/>
                    <a:lstStyle/>
                    <a:p>
                      <a:pPr marL="0" indent="90488" algn="l" defTabSz="914400" rtl="0" eaLnBrk="1" latinLnBrk="0" hangingPunct="1">
                        <a:lnSpc>
                          <a:spcPct val="100000"/>
                        </a:lnSpc>
                      </a:pPr>
                      <a:r>
                        <a:rPr lang="en-AU" sz="1600" b="0" kern="1200" dirty="0">
                          <a:solidFill>
                            <a:schemeClr val="tx1"/>
                          </a:solidFill>
                          <a:effectLst/>
                          <a:latin typeface="+mn-lt"/>
                          <a:ea typeface="+mn-ea"/>
                          <a:cs typeface="+mn-cs"/>
                        </a:rPr>
                        <a:t>Any injury</a:t>
                      </a:r>
                    </a:p>
                  </a:txBody>
                  <a:tcPr marL="45720" marR="45720" anchor="ctr">
                    <a:cell3D prstMaterial="dkEdge">
                      <a:bevel prst="cross"/>
                      <a:lightRig rig="flood" dir="t"/>
                    </a:cell3D>
                  </a:tcPr>
                </a:tc>
                <a:tc>
                  <a:txBody>
                    <a:bodyPr/>
                    <a:lstStyle/>
                    <a:p>
                      <a:pPr marL="0" indent="0" algn="ctr">
                        <a:lnSpc>
                          <a:spcPct val="100000"/>
                        </a:lnSpc>
                      </a:pPr>
                      <a:r>
                        <a:rPr lang="en-AU" sz="1600" dirty="0">
                          <a:solidFill>
                            <a:schemeClr val="tx1"/>
                          </a:solidFill>
                          <a:effectLst/>
                        </a:rPr>
                        <a:t>71 (20)</a:t>
                      </a:r>
                      <a:endParaRPr lang="en-AU" sz="1600" dirty="0">
                        <a:solidFill>
                          <a:schemeClr val="tx1"/>
                        </a:solidFill>
                        <a:effectLst/>
                        <a:latin typeface="Times New Roman"/>
                        <a:cs typeface="Times New Roman"/>
                      </a:endParaRPr>
                    </a:p>
                  </a:txBody>
                  <a:tcPr marL="45720" marR="45720" anchor="ctr">
                    <a:cell3D prstMaterial="dkEdge">
                      <a:bevel prst="cross"/>
                      <a:lightRig rig="flood" dir="t"/>
                    </a:cell3D>
                  </a:tcPr>
                </a:tc>
                <a:tc>
                  <a:txBody>
                    <a:bodyPr/>
                    <a:lstStyle/>
                    <a:p>
                      <a:pPr indent="9525" algn="ctr">
                        <a:lnSpc>
                          <a:spcPct val="100000"/>
                        </a:lnSpc>
                      </a:pPr>
                      <a:r>
                        <a:rPr lang="en-AU" sz="1600" dirty="0">
                          <a:solidFill>
                            <a:schemeClr val="tx1"/>
                          </a:solidFill>
                          <a:effectLst/>
                        </a:rPr>
                        <a:t>50 (40)</a:t>
                      </a:r>
                      <a:endParaRPr lang="en-AU" sz="1600" dirty="0">
                        <a:solidFill>
                          <a:schemeClr val="tx1"/>
                        </a:solidFill>
                        <a:effectLst/>
                        <a:latin typeface="Times New Roman"/>
                        <a:cs typeface="Times New Roman"/>
                      </a:endParaRPr>
                    </a:p>
                  </a:txBody>
                  <a:tcPr marL="45720" marR="45720" anchor="ctr">
                    <a:cell3D prstMaterial="dkEdge">
                      <a:bevel prst="cross"/>
                      <a:lightRig rig="flood" dir="t"/>
                    </a:cell3D>
                  </a:tcPr>
                </a:tc>
                <a:tc>
                  <a:txBody>
                    <a:bodyPr/>
                    <a:lstStyle/>
                    <a:p>
                      <a:pPr marL="0" indent="0" algn="ctr">
                        <a:lnSpc>
                          <a:spcPct val="100000"/>
                        </a:lnSpc>
                      </a:pPr>
                      <a:r>
                        <a:rPr lang="en-AU" sz="1600" dirty="0" smtClean="0">
                          <a:solidFill>
                            <a:schemeClr val="tx1"/>
                          </a:solidFill>
                          <a:effectLst/>
                        </a:rPr>
                        <a:t>1.7</a:t>
                      </a:r>
                      <a:endParaRPr lang="en-AU" sz="1600" dirty="0">
                        <a:solidFill>
                          <a:schemeClr val="tx1"/>
                        </a:solidFill>
                        <a:effectLst/>
                      </a:endParaRPr>
                    </a:p>
                    <a:p>
                      <a:pPr marL="0" indent="0" algn="ctr">
                        <a:lnSpc>
                          <a:spcPct val="100000"/>
                        </a:lnSpc>
                      </a:pPr>
                      <a:r>
                        <a:rPr lang="en-AU" sz="1600" dirty="0" smtClean="0">
                          <a:solidFill>
                            <a:schemeClr val="tx1"/>
                          </a:solidFill>
                          <a:effectLst/>
                        </a:rPr>
                        <a:t>(1.3 </a:t>
                      </a:r>
                      <a:r>
                        <a:rPr lang="en-AU" sz="1600" dirty="0">
                          <a:solidFill>
                            <a:schemeClr val="tx1"/>
                          </a:solidFill>
                          <a:effectLst/>
                        </a:rPr>
                        <a:t>to </a:t>
                      </a:r>
                      <a:r>
                        <a:rPr lang="en-AU" sz="1600" dirty="0" smtClean="0">
                          <a:solidFill>
                            <a:schemeClr val="tx1"/>
                          </a:solidFill>
                          <a:effectLst/>
                        </a:rPr>
                        <a:t>2.4)</a:t>
                      </a:r>
                      <a:endParaRPr lang="en-AU" sz="1600" dirty="0">
                        <a:solidFill>
                          <a:schemeClr val="tx1"/>
                        </a:solidFill>
                        <a:effectLst/>
                        <a:latin typeface="Times New Roman"/>
                        <a:cs typeface="Times New Roman"/>
                      </a:endParaRPr>
                    </a:p>
                  </a:txBody>
                  <a:tcPr marL="45720" marR="45720" anchor="ctr">
                    <a:cell3D prstMaterial="dkEdge">
                      <a:bevel prst="cross"/>
                      <a:lightRig rig="flood" dir="t"/>
                    </a:cell3D>
                  </a:tcPr>
                </a:tc>
                <a:tc>
                  <a:txBody>
                    <a:bodyPr/>
                    <a:lstStyle/>
                    <a:p>
                      <a:pPr indent="-6985" algn="ctr">
                        <a:lnSpc>
                          <a:spcPct val="100000"/>
                        </a:lnSpc>
                      </a:pPr>
                      <a:r>
                        <a:rPr lang="en-AU" sz="1600" dirty="0">
                          <a:solidFill>
                            <a:schemeClr val="tx1"/>
                          </a:solidFill>
                          <a:effectLst/>
                        </a:rPr>
                        <a:t>1.3</a:t>
                      </a:r>
                    </a:p>
                    <a:p>
                      <a:pPr indent="-6985" algn="ctr">
                        <a:lnSpc>
                          <a:spcPct val="100000"/>
                        </a:lnSpc>
                      </a:pPr>
                      <a:r>
                        <a:rPr lang="en-AU" sz="1600" dirty="0">
                          <a:solidFill>
                            <a:schemeClr val="tx1"/>
                          </a:solidFill>
                          <a:effectLst/>
                        </a:rPr>
                        <a:t>(0.7 to 2.1)</a:t>
                      </a:r>
                      <a:endParaRPr lang="en-AU" sz="1600" dirty="0">
                        <a:solidFill>
                          <a:schemeClr val="tx1"/>
                        </a:solidFill>
                        <a:effectLst/>
                        <a:latin typeface="Times New Roman"/>
                        <a:cs typeface="Times New Roman"/>
                      </a:endParaRPr>
                    </a:p>
                  </a:txBody>
                  <a:tcPr marL="45720" marR="45720" anchor="ctr">
                    <a:cell3D prstMaterial="dkEdge">
                      <a:bevel prst="cross"/>
                      <a:lightRig rig="flood" dir="t"/>
                    </a:cell3D>
                  </a:tcPr>
                </a:tc>
                <a:tc>
                  <a:txBody>
                    <a:bodyPr/>
                    <a:lstStyle/>
                    <a:p>
                      <a:pPr marL="0" indent="0" algn="ctr">
                        <a:lnSpc>
                          <a:spcPct val="100000"/>
                        </a:lnSpc>
                      </a:pPr>
                      <a:r>
                        <a:rPr lang="en-AU" sz="2000" dirty="0">
                          <a:solidFill>
                            <a:srgbClr val="C00000"/>
                          </a:solidFill>
                          <a:effectLst/>
                        </a:rPr>
                        <a:t>2.3</a:t>
                      </a:r>
                    </a:p>
                    <a:p>
                      <a:pPr marL="0" indent="0" algn="ctr">
                        <a:lnSpc>
                          <a:spcPct val="100000"/>
                        </a:lnSpc>
                      </a:pPr>
                      <a:r>
                        <a:rPr lang="en-AU" sz="1600" dirty="0">
                          <a:solidFill>
                            <a:schemeClr val="tx1"/>
                          </a:solidFill>
                          <a:effectLst/>
                        </a:rPr>
                        <a:t>(1.4 to 3.9)</a:t>
                      </a:r>
                      <a:endParaRPr lang="en-AU" sz="1600" dirty="0">
                        <a:solidFill>
                          <a:schemeClr val="tx1"/>
                        </a:solidFill>
                        <a:effectLst/>
                        <a:latin typeface="Times New Roman"/>
                        <a:cs typeface="Times New Roman"/>
                      </a:endParaRPr>
                    </a:p>
                  </a:txBody>
                  <a:tcPr marL="45720" marR="45720" anchor="ctr">
                    <a:cell3D prstMaterial="dkEdge">
                      <a:bevel prst="cross"/>
                      <a:lightRig rig="flood" dir="t"/>
                    </a:cell3D>
                  </a:tcPr>
                </a:tc>
              </a:tr>
              <a:tr h="618455">
                <a:tc>
                  <a:txBody>
                    <a:bodyPr/>
                    <a:lstStyle/>
                    <a:p>
                      <a:pPr marL="90488" indent="0" algn="l" defTabSz="914400" rtl="0" eaLnBrk="1" latinLnBrk="0" hangingPunct="1">
                        <a:lnSpc>
                          <a:spcPct val="100000"/>
                        </a:lnSpc>
                      </a:pPr>
                      <a:r>
                        <a:rPr lang="en-AU" sz="1600" b="0" kern="1200" dirty="0">
                          <a:solidFill>
                            <a:schemeClr val="tx1"/>
                          </a:solidFill>
                          <a:effectLst/>
                          <a:latin typeface="+mn-lt"/>
                          <a:ea typeface="+mn-ea"/>
                          <a:cs typeface="+mn-cs"/>
                        </a:rPr>
                        <a:t>Any manual handling injury</a:t>
                      </a:r>
                    </a:p>
                  </a:txBody>
                  <a:tcPr marL="45720" marR="45720" anchor="ctr">
                    <a:cell3D prstMaterial="dkEdge">
                      <a:bevel prst="cross"/>
                      <a:lightRig rig="flood" dir="t"/>
                    </a:cell3D>
                  </a:tcPr>
                </a:tc>
                <a:tc>
                  <a:txBody>
                    <a:bodyPr/>
                    <a:lstStyle/>
                    <a:p>
                      <a:pPr marL="0" indent="0" algn="ctr" defTabSz="914400" rtl="0" eaLnBrk="1" latinLnBrk="0" hangingPunct="1">
                        <a:lnSpc>
                          <a:spcPct val="100000"/>
                        </a:lnSpc>
                      </a:pPr>
                      <a:r>
                        <a:rPr lang="en-AU" sz="1600" kern="1200" dirty="0">
                          <a:solidFill>
                            <a:schemeClr val="tx1"/>
                          </a:solidFill>
                          <a:effectLst/>
                          <a:latin typeface="+mn-lt"/>
                          <a:ea typeface="+mn-ea"/>
                          <a:cs typeface="+mn-cs"/>
                        </a:rPr>
                        <a:t>27 (7)</a:t>
                      </a:r>
                    </a:p>
                  </a:txBody>
                  <a:tcPr marL="45720" marR="45720" anchor="ctr">
                    <a:cell3D prstMaterial="dkEdge">
                      <a:bevel prst="cross"/>
                      <a:lightRig rig="flood" dir="t"/>
                    </a:cell3D>
                  </a:tcPr>
                </a:tc>
                <a:tc>
                  <a:txBody>
                    <a:bodyPr/>
                    <a:lstStyle/>
                    <a:p>
                      <a:pPr indent="9525" algn="ctr">
                        <a:lnSpc>
                          <a:spcPct val="100000"/>
                        </a:lnSpc>
                      </a:pPr>
                      <a:r>
                        <a:rPr lang="en-AU" sz="1600" dirty="0">
                          <a:solidFill>
                            <a:schemeClr val="tx1"/>
                          </a:solidFill>
                          <a:effectLst/>
                        </a:rPr>
                        <a:t>25 (17)</a:t>
                      </a:r>
                      <a:endParaRPr lang="en-AU" sz="1600" dirty="0">
                        <a:solidFill>
                          <a:schemeClr val="tx1"/>
                        </a:solidFill>
                        <a:effectLst/>
                        <a:latin typeface="Times New Roman"/>
                        <a:cs typeface="Times New Roman"/>
                      </a:endParaRPr>
                    </a:p>
                  </a:txBody>
                  <a:tcPr marL="45720" marR="45720" anchor="ctr">
                    <a:cell3D prstMaterial="dkEdge">
                      <a:bevel prst="cross"/>
                      <a:lightRig rig="flood" dir="t"/>
                    </a:cell3D>
                  </a:tcPr>
                </a:tc>
                <a:tc>
                  <a:txBody>
                    <a:bodyPr/>
                    <a:lstStyle/>
                    <a:p>
                      <a:pPr marL="0" indent="0" algn="ctr">
                        <a:lnSpc>
                          <a:spcPct val="100000"/>
                        </a:lnSpc>
                      </a:pPr>
                      <a:r>
                        <a:rPr lang="en-AU" sz="1600" dirty="0" smtClean="0">
                          <a:solidFill>
                            <a:schemeClr val="tx1"/>
                          </a:solidFill>
                          <a:effectLst/>
                        </a:rPr>
                        <a:t>2.3</a:t>
                      </a:r>
                      <a:endParaRPr lang="en-AU" sz="1600" dirty="0">
                        <a:solidFill>
                          <a:schemeClr val="tx1"/>
                        </a:solidFill>
                        <a:effectLst/>
                      </a:endParaRPr>
                    </a:p>
                    <a:p>
                      <a:pPr marL="0" indent="0" algn="ctr">
                        <a:lnSpc>
                          <a:spcPct val="100000"/>
                        </a:lnSpc>
                      </a:pPr>
                      <a:r>
                        <a:rPr lang="en-AU" sz="1600" dirty="0" smtClean="0">
                          <a:solidFill>
                            <a:schemeClr val="tx1"/>
                          </a:solidFill>
                          <a:effectLst/>
                        </a:rPr>
                        <a:t>(1.4 </a:t>
                      </a:r>
                      <a:r>
                        <a:rPr lang="en-AU" sz="1600" dirty="0">
                          <a:solidFill>
                            <a:schemeClr val="tx1"/>
                          </a:solidFill>
                          <a:effectLst/>
                        </a:rPr>
                        <a:t>to </a:t>
                      </a:r>
                      <a:r>
                        <a:rPr lang="en-AU" sz="1600" dirty="0" smtClean="0">
                          <a:solidFill>
                            <a:schemeClr val="tx1"/>
                          </a:solidFill>
                          <a:effectLst/>
                        </a:rPr>
                        <a:t>3.8)</a:t>
                      </a:r>
                      <a:endParaRPr lang="en-AU" sz="1600" dirty="0">
                        <a:solidFill>
                          <a:schemeClr val="tx1"/>
                        </a:solidFill>
                        <a:effectLst/>
                        <a:latin typeface="Times New Roman"/>
                        <a:cs typeface="Times New Roman"/>
                      </a:endParaRPr>
                    </a:p>
                  </a:txBody>
                  <a:tcPr marL="45720" marR="45720" anchor="ctr">
                    <a:cell3D prstMaterial="dkEdge">
                      <a:bevel prst="cross"/>
                      <a:lightRig rig="flood" dir="t"/>
                    </a:cell3D>
                  </a:tcPr>
                </a:tc>
                <a:tc>
                  <a:txBody>
                    <a:bodyPr/>
                    <a:lstStyle/>
                    <a:p>
                      <a:pPr indent="-6985" algn="ctr">
                        <a:lnSpc>
                          <a:spcPct val="100000"/>
                        </a:lnSpc>
                      </a:pPr>
                      <a:r>
                        <a:rPr lang="en-AU" sz="1600" dirty="0">
                          <a:solidFill>
                            <a:schemeClr val="tx1"/>
                          </a:solidFill>
                          <a:effectLst/>
                        </a:rPr>
                        <a:t>0.9</a:t>
                      </a:r>
                    </a:p>
                    <a:p>
                      <a:pPr indent="-6985" algn="ctr">
                        <a:lnSpc>
                          <a:spcPct val="100000"/>
                        </a:lnSpc>
                      </a:pPr>
                      <a:r>
                        <a:rPr lang="en-AU" sz="1600" dirty="0">
                          <a:solidFill>
                            <a:schemeClr val="tx1"/>
                          </a:solidFill>
                          <a:effectLst/>
                        </a:rPr>
                        <a:t>(0.4 to 2.1)</a:t>
                      </a:r>
                      <a:endParaRPr lang="en-AU" sz="1600" dirty="0">
                        <a:solidFill>
                          <a:schemeClr val="tx1"/>
                        </a:solidFill>
                        <a:effectLst/>
                        <a:latin typeface="Times New Roman"/>
                        <a:cs typeface="Times New Roman"/>
                      </a:endParaRPr>
                    </a:p>
                  </a:txBody>
                  <a:tcPr marL="45720" marR="45720" anchor="ctr">
                    <a:cell3D prstMaterial="dkEdge">
                      <a:bevel prst="cross"/>
                      <a:lightRig rig="flood" dir="t"/>
                    </a:cell3D>
                  </a:tcPr>
                </a:tc>
                <a:tc>
                  <a:txBody>
                    <a:bodyPr/>
                    <a:lstStyle/>
                    <a:p>
                      <a:pPr marL="0" indent="0" algn="ctr" defTabSz="914400" rtl="0" eaLnBrk="1" latinLnBrk="0" hangingPunct="1">
                        <a:lnSpc>
                          <a:spcPct val="100000"/>
                        </a:lnSpc>
                      </a:pPr>
                      <a:r>
                        <a:rPr lang="en-AU" sz="2000" kern="1200" dirty="0">
                          <a:solidFill>
                            <a:srgbClr val="C00000"/>
                          </a:solidFill>
                          <a:effectLst/>
                          <a:latin typeface="+mn-lt"/>
                          <a:ea typeface="+mn-ea"/>
                          <a:cs typeface="+mn-cs"/>
                        </a:rPr>
                        <a:t>3.3</a:t>
                      </a:r>
                    </a:p>
                    <a:p>
                      <a:pPr marL="0" indent="0" algn="ctr" defTabSz="914400" rtl="0" eaLnBrk="1" latinLnBrk="0" hangingPunct="1">
                        <a:lnSpc>
                          <a:spcPct val="100000"/>
                        </a:lnSpc>
                      </a:pPr>
                      <a:r>
                        <a:rPr lang="en-AU" sz="1600" kern="1200" dirty="0">
                          <a:solidFill>
                            <a:schemeClr val="tx1"/>
                          </a:solidFill>
                          <a:effectLst/>
                          <a:latin typeface="+mn-lt"/>
                          <a:ea typeface="+mn-ea"/>
                          <a:cs typeface="+mn-cs"/>
                        </a:rPr>
                        <a:t>(1.6 to 7.2)</a:t>
                      </a:r>
                    </a:p>
                  </a:txBody>
                  <a:tcPr marL="45720" marR="45720" anchor="ctr">
                    <a:cell3D prstMaterial="dkEdge">
                      <a:bevel prst="cross"/>
                      <a:lightRig rig="flood" dir="t"/>
                    </a:cell3D>
                  </a:tcPr>
                </a:tc>
              </a:tr>
              <a:tr h="618455">
                <a:tc>
                  <a:txBody>
                    <a:bodyPr/>
                    <a:lstStyle/>
                    <a:p>
                      <a:pPr marL="0" indent="90488" algn="l" defTabSz="914400" rtl="0" eaLnBrk="1" latinLnBrk="0" hangingPunct="1">
                        <a:lnSpc>
                          <a:spcPct val="100000"/>
                        </a:lnSpc>
                      </a:pPr>
                      <a:r>
                        <a:rPr lang="en-AU" sz="1600" b="0" kern="1200" dirty="0">
                          <a:solidFill>
                            <a:schemeClr val="tx1"/>
                          </a:solidFill>
                          <a:effectLst/>
                          <a:latin typeface="+mn-lt"/>
                          <a:ea typeface="+mn-ea"/>
                          <a:cs typeface="+mn-cs"/>
                        </a:rPr>
                        <a:t>Any back injury</a:t>
                      </a:r>
                    </a:p>
                  </a:txBody>
                  <a:tcPr marL="45720" marR="45720" anchor="ctr">
                    <a:cell3D prstMaterial="dkEdge">
                      <a:bevel prst="cross"/>
                      <a:lightRig rig="flood" dir="t"/>
                    </a:cell3D>
                  </a:tcPr>
                </a:tc>
                <a:tc>
                  <a:txBody>
                    <a:bodyPr/>
                    <a:lstStyle/>
                    <a:p>
                      <a:pPr marL="0" indent="0" algn="ctr" defTabSz="914400" rtl="0" eaLnBrk="1" latinLnBrk="0" hangingPunct="1">
                        <a:lnSpc>
                          <a:spcPct val="100000"/>
                        </a:lnSpc>
                      </a:pPr>
                      <a:r>
                        <a:rPr lang="en-AU" sz="1600" kern="1200" dirty="0">
                          <a:solidFill>
                            <a:schemeClr val="tx1"/>
                          </a:solidFill>
                          <a:effectLst/>
                          <a:latin typeface="+mn-lt"/>
                          <a:ea typeface="+mn-ea"/>
                          <a:cs typeface="+mn-cs"/>
                        </a:rPr>
                        <a:t>33 (8)</a:t>
                      </a:r>
                    </a:p>
                  </a:txBody>
                  <a:tcPr marL="45720" marR="45720" anchor="ctr">
                    <a:cell3D prstMaterial="dkEdge">
                      <a:bevel prst="cross"/>
                      <a:lightRig rig="flood" dir="t"/>
                    </a:cell3D>
                  </a:tcPr>
                </a:tc>
                <a:tc>
                  <a:txBody>
                    <a:bodyPr/>
                    <a:lstStyle/>
                    <a:p>
                      <a:pPr indent="9525" algn="ctr">
                        <a:lnSpc>
                          <a:spcPct val="100000"/>
                        </a:lnSpc>
                      </a:pPr>
                      <a:r>
                        <a:rPr lang="en-AU" sz="1600" dirty="0">
                          <a:solidFill>
                            <a:schemeClr val="tx1"/>
                          </a:solidFill>
                          <a:effectLst/>
                        </a:rPr>
                        <a:t>23 (15)</a:t>
                      </a:r>
                      <a:endParaRPr lang="en-AU" sz="1600" dirty="0">
                        <a:solidFill>
                          <a:schemeClr val="tx1"/>
                        </a:solidFill>
                        <a:effectLst/>
                        <a:latin typeface="Times New Roman"/>
                        <a:cs typeface="Times New Roman"/>
                      </a:endParaRPr>
                    </a:p>
                  </a:txBody>
                  <a:tcPr marL="45720" marR="45720" anchor="ctr">
                    <a:cell3D prstMaterial="dkEdge">
                      <a:bevel prst="cross"/>
                      <a:lightRig rig="flood" dir="t"/>
                    </a:cell3D>
                  </a:tcPr>
                </a:tc>
                <a:tc>
                  <a:txBody>
                    <a:bodyPr/>
                    <a:lstStyle/>
                    <a:p>
                      <a:pPr marL="0" indent="0" algn="ctr">
                        <a:lnSpc>
                          <a:spcPct val="100000"/>
                        </a:lnSpc>
                      </a:pPr>
                      <a:r>
                        <a:rPr lang="en-AU" sz="1600" dirty="0" smtClean="0">
                          <a:solidFill>
                            <a:schemeClr val="tx1"/>
                          </a:solidFill>
                          <a:effectLst/>
                        </a:rPr>
                        <a:t>1.7</a:t>
                      </a:r>
                      <a:endParaRPr lang="en-AU" sz="1600" dirty="0">
                        <a:solidFill>
                          <a:schemeClr val="tx1"/>
                        </a:solidFill>
                        <a:effectLst/>
                      </a:endParaRPr>
                    </a:p>
                    <a:p>
                      <a:pPr marL="0" indent="0" algn="ctr">
                        <a:lnSpc>
                          <a:spcPct val="100000"/>
                        </a:lnSpc>
                      </a:pPr>
                      <a:r>
                        <a:rPr lang="en-AU" sz="1600" dirty="0" smtClean="0">
                          <a:solidFill>
                            <a:schemeClr val="tx1"/>
                          </a:solidFill>
                          <a:effectLst/>
                        </a:rPr>
                        <a:t>(1.0 </a:t>
                      </a:r>
                      <a:r>
                        <a:rPr lang="en-AU" sz="1600" dirty="0">
                          <a:solidFill>
                            <a:schemeClr val="tx1"/>
                          </a:solidFill>
                          <a:effectLst/>
                        </a:rPr>
                        <a:t>to </a:t>
                      </a:r>
                      <a:r>
                        <a:rPr lang="en-AU" sz="1600" dirty="0" smtClean="0">
                          <a:solidFill>
                            <a:schemeClr val="tx1"/>
                          </a:solidFill>
                          <a:effectLst/>
                        </a:rPr>
                        <a:t>2.8)</a:t>
                      </a:r>
                      <a:endParaRPr lang="en-AU" sz="1600" dirty="0">
                        <a:solidFill>
                          <a:schemeClr val="tx1"/>
                        </a:solidFill>
                        <a:effectLst/>
                        <a:latin typeface="Times New Roman"/>
                        <a:cs typeface="Times New Roman"/>
                      </a:endParaRPr>
                    </a:p>
                  </a:txBody>
                  <a:tcPr marL="45720" marR="45720" anchor="ctr">
                    <a:cell3D prstMaterial="dkEdge">
                      <a:bevel prst="cross"/>
                      <a:lightRig rig="flood" dir="t"/>
                    </a:cell3D>
                  </a:tcPr>
                </a:tc>
                <a:tc>
                  <a:txBody>
                    <a:bodyPr/>
                    <a:lstStyle/>
                    <a:p>
                      <a:pPr indent="-6985" algn="ctr">
                        <a:lnSpc>
                          <a:spcPct val="100000"/>
                        </a:lnSpc>
                      </a:pPr>
                      <a:r>
                        <a:rPr lang="en-AU" sz="1600" dirty="0">
                          <a:solidFill>
                            <a:schemeClr val="tx1"/>
                          </a:solidFill>
                          <a:effectLst/>
                        </a:rPr>
                        <a:t>0.6</a:t>
                      </a:r>
                    </a:p>
                    <a:p>
                      <a:pPr indent="-6985" algn="ctr">
                        <a:lnSpc>
                          <a:spcPct val="100000"/>
                        </a:lnSpc>
                      </a:pPr>
                      <a:r>
                        <a:rPr lang="en-AU" sz="1600" dirty="0">
                          <a:solidFill>
                            <a:schemeClr val="tx1"/>
                          </a:solidFill>
                          <a:effectLst/>
                        </a:rPr>
                        <a:t>(0.2 to 1.8)</a:t>
                      </a:r>
                      <a:endParaRPr lang="en-AU" sz="1600" dirty="0">
                        <a:solidFill>
                          <a:schemeClr val="tx1"/>
                        </a:solidFill>
                        <a:effectLst/>
                        <a:latin typeface="Times New Roman"/>
                        <a:cs typeface="Times New Roman"/>
                      </a:endParaRPr>
                    </a:p>
                  </a:txBody>
                  <a:tcPr marL="45720" marR="45720" anchor="ctr">
                    <a:cell3D prstMaterial="dkEdge">
                      <a:bevel prst="cross"/>
                      <a:lightRig rig="flood" dir="t"/>
                    </a:cell3D>
                  </a:tcPr>
                </a:tc>
                <a:tc>
                  <a:txBody>
                    <a:bodyPr/>
                    <a:lstStyle/>
                    <a:p>
                      <a:pPr marL="0" indent="0" algn="ctr" defTabSz="914400" rtl="0" eaLnBrk="1" latinLnBrk="0" hangingPunct="1">
                        <a:lnSpc>
                          <a:spcPct val="100000"/>
                        </a:lnSpc>
                      </a:pPr>
                      <a:r>
                        <a:rPr lang="en-AU" sz="2000" kern="1200" dirty="0">
                          <a:solidFill>
                            <a:srgbClr val="C00000"/>
                          </a:solidFill>
                          <a:effectLst/>
                          <a:latin typeface="+mn-lt"/>
                          <a:ea typeface="+mn-ea"/>
                          <a:cs typeface="+mn-cs"/>
                        </a:rPr>
                        <a:t>3.3</a:t>
                      </a:r>
                    </a:p>
                    <a:p>
                      <a:pPr marL="0" indent="0" algn="ctr" defTabSz="914400" rtl="0" eaLnBrk="1" latinLnBrk="0" hangingPunct="1">
                        <a:lnSpc>
                          <a:spcPct val="100000"/>
                        </a:lnSpc>
                      </a:pPr>
                      <a:r>
                        <a:rPr lang="en-AU" sz="1600" kern="1200" dirty="0">
                          <a:solidFill>
                            <a:schemeClr val="tx1"/>
                          </a:solidFill>
                          <a:effectLst/>
                          <a:latin typeface="+mn-lt"/>
                          <a:ea typeface="+mn-ea"/>
                          <a:cs typeface="+mn-cs"/>
                        </a:rPr>
                        <a:t>(1.6 to 6.6)</a:t>
                      </a:r>
                    </a:p>
                  </a:txBody>
                  <a:tcPr marL="45720" marR="45720" anchor="ctr">
                    <a:cell3D prstMaterial="dkEdge">
                      <a:bevel prst="cross"/>
                      <a:lightRig rig="flood" dir="t"/>
                    </a:cell3D>
                  </a:tcPr>
                </a:tc>
              </a:tr>
              <a:tr h="618455">
                <a:tc>
                  <a:txBody>
                    <a:bodyPr/>
                    <a:lstStyle/>
                    <a:p>
                      <a:pPr marL="90488" lvl="0" indent="0" algn="l" defTabSz="914400" rtl="0" eaLnBrk="1" latinLnBrk="0" hangingPunct="1">
                        <a:lnSpc>
                          <a:spcPct val="100000"/>
                        </a:lnSpc>
                      </a:pPr>
                      <a:r>
                        <a:rPr lang="en-AU" sz="1600" b="0" kern="1200" dirty="0">
                          <a:solidFill>
                            <a:schemeClr val="tx1"/>
                          </a:solidFill>
                          <a:effectLst/>
                          <a:latin typeface="+mn-lt"/>
                          <a:ea typeface="+mn-ea"/>
                          <a:cs typeface="+mn-cs"/>
                        </a:rPr>
                        <a:t>Any back injury from manual handling</a:t>
                      </a:r>
                    </a:p>
                  </a:txBody>
                  <a:tcPr marL="45720" marR="45720" anchor="ctr">
                    <a:cell3D prstMaterial="dkEdge">
                      <a:bevel prst="cross"/>
                      <a:lightRig rig="flood" dir="t"/>
                    </a:cell3D>
                  </a:tcPr>
                </a:tc>
                <a:tc>
                  <a:txBody>
                    <a:bodyPr/>
                    <a:lstStyle/>
                    <a:p>
                      <a:pPr marL="0" indent="0" algn="ctr" defTabSz="914400" rtl="0" eaLnBrk="1" latinLnBrk="0" hangingPunct="1">
                        <a:lnSpc>
                          <a:spcPct val="100000"/>
                        </a:lnSpc>
                      </a:pPr>
                      <a:r>
                        <a:rPr lang="en-AU" sz="1600" kern="1200" dirty="0">
                          <a:solidFill>
                            <a:schemeClr val="tx1"/>
                          </a:solidFill>
                          <a:effectLst/>
                          <a:latin typeface="+mn-lt"/>
                          <a:ea typeface="+mn-ea"/>
                          <a:cs typeface="+mn-cs"/>
                        </a:rPr>
                        <a:t>13 (3)</a:t>
                      </a:r>
                    </a:p>
                  </a:txBody>
                  <a:tcPr marL="45720" marR="45720" anchor="ctr">
                    <a:cell3D prstMaterial="dkEdge">
                      <a:bevel prst="cross"/>
                      <a:lightRig rig="flood" dir="t"/>
                    </a:cell3D>
                  </a:tcPr>
                </a:tc>
                <a:tc>
                  <a:txBody>
                    <a:bodyPr/>
                    <a:lstStyle/>
                    <a:p>
                      <a:pPr indent="9525" algn="ctr">
                        <a:lnSpc>
                          <a:spcPct val="100000"/>
                        </a:lnSpc>
                      </a:pPr>
                      <a:r>
                        <a:rPr lang="en-AU" sz="1600" dirty="0">
                          <a:solidFill>
                            <a:schemeClr val="tx1"/>
                          </a:solidFill>
                          <a:effectLst/>
                        </a:rPr>
                        <a:t>16 (10)</a:t>
                      </a:r>
                      <a:endParaRPr lang="en-AU" sz="1600" dirty="0">
                        <a:solidFill>
                          <a:schemeClr val="tx1"/>
                        </a:solidFill>
                        <a:effectLst/>
                        <a:latin typeface="Times New Roman"/>
                        <a:cs typeface="Times New Roman"/>
                      </a:endParaRPr>
                    </a:p>
                  </a:txBody>
                  <a:tcPr marL="45720" marR="45720" anchor="ctr">
                    <a:cell3D prstMaterial="dkEdge">
                      <a:bevel prst="cross"/>
                      <a:lightRig rig="flood" dir="t"/>
                    </a:cell3D>
                  </a:tcPr>
                </a:tc>
                <a:tc>
                  <a:txBody>
                    <a:bodyPr/>
                    <a:lstStyle/>
                    <a:p>
                      <a:pPr marL="0" indent="0" algn="ctr">
                        <a:lnSpc>
                          <a:spcPct val="100000"/>
                        </a:lnSpc>
                      </a:pPr>
                      <a:r>
                        <a:rPr lang="en-AU" sz="2400" b="1" dirty="0" smtClean="0">
                          <a:solidFill>
                            <a:srgbClr val="FFC000"/>
                          </a:solidFill>
                          <a:effectLst/>
                        </a:rPr>
                        <a:t>3.0</a:t>
                      </a:r>
                      <a:endParaRPr lang="en-AU" sz="2400" b="1" dirty="0">
                        <a:solidFill>
                          <a:srgbClr val="FFC000"/>
                        </a:solidFill>
                        <a:effectLst/>
                      </a:endParaRPr>
                    </a:p>
                    <a:p>
                      <a:pPr marL="0" indent="0" algn="ctr">
                        <a:lnSpc>
                          <a:spcPct val="100000"/>
                        </a:lnSpc>
                      </a:pPr>
                      <a:r>
                        <a:rPr lang="en-AU" sz="1600" dirty="0" smtClean="0">
                          <a:solidFill>
                            <a:schemeClr val="tx1"/>
                          </a:solidFill>
                          <a:effectLst/>
                        </a:rPr>
                        <a:t>(1.5</a:t>
                      </a:r>
                      <a:r>
                        <a:rPr lang="en-AU" sz="1600" baseline="0" dirty="0" smtClean="0">
                          <a:solidFill>
                            <a:schemeClr val="tx1"/>
                          </a:solidFill>
                          <a:effectLst/>
                        </a:rPr>
                        <a:t> </a:t>
                      </a:r>
                      <a:r>
                        <a:rPr lang="en-AU" sz="1600" dirty="0" smtClean="0">
                          <a:solidFill>
                            <a:schemeClr val="tx1"/>
                          </a:solidFill>
                          <a:effectLst/>
                        </a:rPr>
                        <a:t>to 6.2)</a:t>
                      </a:r>
                      <a:endParaRPr lang="en-AU" sz="1600" dirty="0">
                        <a:solidFill>
                          <a:schemeClr val="tx1"/>
                        </a:solidFill>
                        <a:effectLst/>
                        <a:latin typeface="Times New Roman"/>
                        <a:cs typeface="Times New Roman"/>
                      </a:endParaRPr>
                    </a:p>
                  </a:txBody>
                  <a:tcPr marL="45720" marR="45720" anchor="ctr">
                    <a:cell3D prstMaterial="dkEdge">
                      <a:bevel prst="cross"/>
                      <a:lightRig rig="flood" dir="t"/>
                    </a:cell3D>
                  </a:tcPr>
                </a:tc>
                <a:tc>
                  <a:txBody>
                    <a:bodyPr/>
                    <a:lstStyle/>
                    <a:p>
                      <a:pPr indent="-6985" algn="ctr">
                        <a:lnSpc>
                          <a:spcPct val="100000"/>
                        </a:lnSpc>
                      </a:pPr>
                      <a:r>
                        <a:rPr lang="en-AU" sz="1600" dirty="0">
                          <a:solidFill>
                            <a:schemeClr val="tx1"/>
                          </a:solidFill>
                          <a:effectLst/>
                        </a:rPr>
                        <a:t>0.9</a:t>
                      </a:r>
                    </a:p>
                    <a:p>
                      <a:pPr indent="-6985" algn="ctr">
                        <a:lnSpc>
                          <a:spcPct val="100000"/>
                        </a:lnSpc>
                      </a:pPr>
                      <a:r>
                        <a:rPr lang="en-AU" sz="1600" dirty="0">
                          <a:solidFill>
                            <a:schemeClr val="tx1"/>
                          </a:solidFill>
                          <a:effectLst/>
                        </a:rPr>
                        <a:t>(0.3 to 3.2)</a:t>
                      </a:r>
                      <a:endParaRPr lang="en-AU" sz="1600" dirty="0">
                        <a:solidFill>
                          <a:schemeClr val="tx1"/>
                        </a:solidFill>
                        <a:effectLst/>
                        <a:latin typeface="Times New Roman"/>
                        <a:cs typeface="Times New Roman"/>
                      </a:endParaRPr>
                    </a:p>
                  </a:txBody>
                  <a:tcPr marL="45720" marR="45720" anchor="ctr">
                    <a:cell3D prstMaterial="dkEdge">
                      <a:bevel prst="cross"/>
                      <a:lightRig rig="flood" dir="t"/>
                    </a:cell3D>
                  </a:tcPr>
                </a:tc>
                <a:tc>
                  <a:txBody>
                    <a:bodyPr/>
                    <a:lstStyle/>
                    <a:p>
                      <a:pPr marL="0" indent="0" algn="ctr" defTabSz="914400" rtl="0" eaLnBrk="1" latinLnBrk="0" hangingPunct="1">
                        <a:lnSpc>
                          <a:spcPct val="100000"/>
                        </a:lnSpc>
                      </a:pPr>
                      <a:r>
                        <a:rPr lang="en-AU" sz="2400" b="1" kern="1200" dirty="0" smtClean="0">
                          <a:solidFill>
                            <a:srgbClr val="C00000"/>
                          </a:solidFill>
                          <a:effectLst/>
                          <a:latin typeface="+mn-lt"/>
                          <a:ea typeface="+mn-ea"/>
                          <a:cs typeface="+mn-cs"/>
                        </a:rPr>
                        <a:t>5.8</a:t>
                      </a:r>
                    </a:p>
                    <a:p>
                      <a:pPr marL="0" indent="0" algn="ctr" defTabSz="914400" rtl="0" eaLnBrk="1" latinLnBrk="0" hangingPunct="1">
                        <a:lnSpc>
                          <a:spcPct val="100000"/>
                        </a:lnSpc>
                      </a:pPr>
                      <a:r>
                        <a:rPr lang="en-AU" sz="1600" kern="1200" dirty="0" smtClean="0">
                          <a:solidFill>
                            <a:schemeClr val="tx1"/>
                          </a:solidFill>
                          <a:effectLst/>
                          <a:latin typeface="+mn-lt"/>
                          <a:ea typeface="+mn-ea"/>
                          <a:cs typeface="+mn-cs"/>
                        </a:rPr>
                        <a:t>(2.0 to 16.7</a:t>
                      </a:r>
                      <a:r>
                        <a:rPr lang="en-AU" sz="1600" kern="1200" dirty="0">
                          <a:solidFill>
                            <a:schemeClr val="tx1"/>
                          </a:solidFill>
                          <a:effectLst/>
                          <a:latin typeface="+mn-lt"/>
                          <a:ea typeface="+mn-ea"/>
                          <a:cs typeface="+mn-cs"/>
                        </a:rPr>
                        <a:t>)</a:t>
                      </a:r>
                    </a:p>
                  </a:txBody>
                  <a:tcPr marL="45720" marR="45720" anchor="ctr">
                    <a:cell3D prstMaterial="dkEdge">
                      <a:bevel prst="cross"/>
                      <a:lightRig rig="flood" dir="t"/>
                    </a:cell3D>
                  </a:tcPr>
                </a:tc>
              </a:tr>
              <a:tr h="506008">
                <a:tc gridSpan="6">
                  <a:txBody>
                    <a:bodyPr/>
                    <a:lstStyle/>
                    <a:p>
                      <a:pPr indent="228600">
                        <a:lnSpc>
                          <a:spcPct val="100000"/>
                        </a:lnSpc>
                      </a:pPr>
                      <a:r>
                        <a:rPr lang="en-AU" sz="1200" b="0" dirty="0" smtClean="0">
                          <a:solidFill>
                            <a:schemeClr val="tx1"/>
                          </a:solidFill>
                          <a:effectLst/>
                        </a:rPr>
                        <a:t>RR</a:t>
                      </a:r>
                      <a:r>
                        <a:rPr lang="en-AU" sz="1200" b="0" baseline="0" dirty="0" smtClean="0">
                          <a:solidFill>
                            <a:schemeClr val="tx1"/>
                          </a:solidFill>
                          <a:effectLst/>
                        </a:rPr>
                        <a:t>=Relative Risk</a:t>
                      </a:r>
                      <a:r>
                        <a:rPr lang="en-AU" sz="1200" b="0" dirty="0" smtClean="0">
                          <a:solidFill>
                            <a:schemeClr val="tx1"/>
                          </a:solidFill>
                          <a:effectLst/>
                        </a:rPr>
                        <a:t>; </a:t>
                      </a:r>
                      <a:r>
                        <a:rPr lang="en-AU" sz="1200" b="0" dirty="0" err="1">
                          <a:solidFill>
                            <a:schemeClr val="tx1"/>
                          </a:solidFill>
                          <a:effectLst/>
                        </a:rPr>
                        <a:t>Adj</a:t>
                      </a:r>
                      <a:r>
                        <a:rPr lang="en-AU" sz="1200" b="0" dirty="0">
                          <a:solidFill>
                            <a:schemeClr val="tx1"/>
                          </a:solidFill>
                          <a:effectLst/>
                        </a:rPr>
                        <a:t> </a:t>
                      </a:r>
                      <a:r>
                        <a:rPr lang="en-AU" sz="1200" b="0" dirty="0" smtClean="0">
                          <a:solidFill>
                            <a:schemeClr val="tx1"/>
                          </a:solidFill>
                          <a:effectLst/>
                        </a:rPr>
                        <a:t>HR=Adjusted </a:t>
                      </a:r>
                      <a:r>
                        <a:rPr lang="en-AU" sz="1200" b="0" dirty="0">
                          <a:solidFill>
                            <a:schemeClr val="tx1"/>
                          </a:solidFill>
                          <a:effectLst/>
                        </a:rPr>
                        <a:t>Hazard Ratio</a:t>
                      </a:r>
                    </a:p>
                    <a:p>
                      <a:pPr indent="228600">
                        <a:lnSpc>
                          <a:spcPct val="100000"/>
                        </a:lnSpc>
                      </a:pPr>
                      <a:r>
                        <a:rPr lang="en-AU" sz="1200" b="0" dirty="0">
                          <a:solidFill>
                            <a:schemeClr val="tx1"/>
                          </a:solidFill>
                          <a:effectLst/>
                        </a:rPr>
                        <a:t>* Adjusted for Department</a:t>
                      </a:r>
                      <a:endParaRPr lang="en-AU" sz="1200" b="0" dirty="0">
                        <a:solidFill>
                          <a:schemeClr val="tx1"/>
                        </a:solidFill>
                        <a:effectLst/>
                        <a:latin typeface="Times New Roman"/>
                        <a:cs typeface="Times New Roman"/>
                      </a:endParaRPr>
                    </a:p>
                  </a:txBody>
                  <a:tcPr marL="45720" marR="45720" anchor="ctr">
                    <a:cell3D prstMaterial="dkEdge">
                      <a:bevel prst="cross"/>
                      <a:lightRig rig="flood" dir="t"/>
                    </a:cell3D>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r>
            </a:tbl>
          </a:graphicData>
        </a:graphic>
      </p:graphicFrame>
      <p:sp>
        <p:nvSpPr>
          <p:cNvPr id="4" name="Footer Placeholder 3"/>
          <p:cNvSpPr>
            <a:spLocks noGrp="1"/>
          </p:cNvSpPr>
          <p:nvPr>
            <p:ph type="ftr" sz="quarter" idx="11"/>
          </p:nvPr>
        </p:nvSpPr>
        <p:spPr/>
        <p:txBody>
          <a:bodyPr/>
          <a:lstStyle/>
          <a:p>
            <a:r>
              <a:rPr lang="nb-NO" smtClean="0"/>
              <a:t>ASIEQ Forum 2013 - © Jenny Legge - www.jobfitsystem.com</a:t>
            </a:r>
            <a:endParaRPr lang="en-AU" dirty="0"/>
          </a:p>
        </p:txBody>
      </p:sp>
      <p:sp>
        <p:nvSpPr>
          <p:cNvPr id="5" name="Slide Number Placeholder 4"/>
          <p:cNvSpPr>
            <a:spLocks noGrp="1"/>
          </p:cNvSpPr>
          <p:nvPr>
            <p:ph type="sldNum" sz="quarter" idx="12"/>
          </p:nvPr>
        </p:nvSpPr>
        <p:spPr/>
        <p:txBody>
          <a:bodyPr/>
          <a:lstStyle/>
          <a:p>
            <a:fld id="{87BCEF5A-04C4-4434-A5E6-8B3AB1682238}" type="slidenum">
              <a:rPr lang="en-AU" smtClean="0"/>
              <a:pPr/>
              <a:t>11</a:t>
            </a:fld>
            <a:endParaRPr lang="en-AU"/>
          </a:p>
        </p:txBody>
      </p:sp>
    </p:spTree>
    <p:extLst>
      <p:ext uri="{BB962C8B-B14F-4D97-AF65-F5344CB8AC3E}">
        <p14:creationId xmlns:p14="http://schemas.microsoft.com/office/powerpoint/2010/main" val="81343853"/>
      </p:ext>
    </p:extLst>
  </p:cSld>
  <p:clrMapOvr>
    <a:masterClrMapping/>
  </p:clrMapOvr>
  <mc:AlternateContent xmlns:mc="http://schemas.openxmlformats.org/markup-compatibility/2006" xmlns:p14="http://schemas.microsoft.com/office/powerpoint/2010/main">
    <mc:Choice Requires="p14">
      <p:transition spd="slow" p14:dur="2000" advTm="95398"/>
    </mc:Choice>
    <mc:Fallback xmlns="">
      <p:transition spd="slow" advTm="95398"/>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dirty="0" smtClean="0"/>
              <a:t>The ‘Honeymoon’ </a:t>
            </a:r>
            <a:br>
              <a:rPr lang="en-AU" sz="3600" dirty="0" smtClean="0"/>
            </a:br>
            <a:r>
              <a:rPr lang="en-AU" sz="3600" dirty="0" smtClean="0"/>
              <a:t>doesn’t have to end</a:t>
            </a:r>
            <a:endParaRPr lang="en-AU" sz="3600" dirty="0"/>
          </a:p>
        </p:txBody>
      </p:sp>
      <p:sp>
        <p:nvSpPr>
          <p:cNvPr id="4" name="Footer Placeholder 3"/>
          <p:cNvSpPr>
            <a:spLocks noGrp="1"/>
          </p:cNvSpPr>
          <p:nvPr>
            <p:ph type="ftr" sz="quarter" idx="11"/>
          </p:nvPr>
        </p:nvSpPr>
        <p:spPr/>
        <p:txBody>
          <a:bodyPr/>
          <a:lstStyle/>
          <a:p>
            <a:r>
              <a:rPr lang="nb-NO" smtClean="0"/>
              <a:t>ASIEQ Forum 2013 - © Jenny Legge - www.jobfitsystem.com</a:t>
            </a:r>
            <a:endParaRPr lang="en-AU" dirty="0"/>
          </a:p>
        </p:txBody>
      </p:sp>
      <p:sp>
        <p:nvSpPr>
          <p:cNvPr id="5" name="Slide Number Placeholder 4"/>
          <p:cNvSpPr>
            <a:spLocks noGrp="1"/>
          </p:cNvSpPr>
          <p:nvPr>
            <p:ph type="sldNum" sz="quarter" idx="12"/>
          </p:nvPr>
        </p:nvSpPr>
        <p:spPr/>
        <p:txBody>
          <a:bodyPr/>
          <a:lstStyle/>
          <a:p>
            <a:fld id="{87BCEF5A-04C4-4434-A5E6-8B3AB1682238}" type="slidenum">
              <a:rPr lang="en-AU" smtClean="0"/>
              <a:pPr/>
              <a:t>12</a:t>
            </a:fld>
            <a:endParaRPr lang="en-AU"/>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628800"/>
            <a:ext cx="6211887" cy="541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2945983"/>
      </p:ext>
    </p:extLst>
  </p:cSld>
  <p:clrMapOvr>
    <a:masterClrMapping/>
  </p:clrMapOvr>
  <mc:AlternateContent xmlns:mc="http://schemas.openxmlformats.org/markup-compatibility/2006" xmlns:p14="http://schemas.microsoft.com/office/powerpoint/2010/main">
    <mc:Choice Requires="p14">
      <p:transition spd="slow" p14:dur="2000" advTm="87028"/>
    </mc:Choice>
    <mc:Fallback xmlns="">
      <p:transition spd="slow" advTm="87028"/>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Bringing it together</a:t>
            </a:r>
            <a:endParaRPr lang="en-AU" dirty="0"/>
          </a:p>
        </p:txBody>
      </p:sp>
      <p:sp>
        <p:nvSpPr>
          <p:cNvPr id="4" name="Footer Placeholder 3"/>
          <p:cNvSpPr>
            <a:spLocks noGrp="1"/>
          </p:cNvSpPr>
          <p:nvPr>
            <p:ph type="ftr" sz="quarter" idx="11"/>
          </p:nvPr>
        </p:nvSpPr>
        <p:spPr/>
        <p:txBody>
          <a:bodyPr/>
          <a:lstStyle/>
          <a:p>
            <a:r>
              <a:rPr lang="nb-NO" smtClean="0"/>
              <a:t>ASIEQ Forum 2013 - © Jenny Legge - www.jobfitsystem.com</a:t>
            </a:r>
            <a:endParaRPr lang="en-AU" dirty="0"/>
          </a:p>
        </p:txBody>
      </p:sp>
      <p:sp>
        <p:nvSpPr>
          <p:cNvPr id="5" name="Slide Number Placeholder 4"/>
          <p:cNvSpPr>
            <a:spLocks noGrp="1"/>
          </p:cNvSpPr>
          <p:nvPr>
            <p:ph type="sldNum" sz="quarter" idx="12"/>
          </p:nvPr>
        </p:nvSpPr>
        <p:spPr/>
        <p:txBody>
          <a:bodyPr/>
          <a:lstStyle/>
          <a:p>
            <a:fld id="{246BECC0-7220-48D1-917C-1E98DE2AB1DB}" type="slidenum">
              <a:rPr lang="en-AU" smtClean="0"/>
              <a:pPr/>
              <a:t>13</a:t>
            </a:fld>
            <a:endParaRPr lang="en-AU"/>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051720" y="1356216"/>
            <a:ext cx="5101125" cy="8985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12976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4" name="Footer Placeholder 3"/>
          <p:cNvSpPr>
            <a:spLocks noGrp="1"/>
          </p:cNvSpPr>
          <p:nvPr>
            <p:ph type="ftr" sz="quarter" idx="11"/>
          </p:nvPr>
        </p:nvSpPr>
        <p:spPr/>
        <p:txBody>
          <a:bodyPr/>
          <a:lstStyle/>
          <a:p>
            <a:r>
              <a:rPr lang="nb-NO" smtClean="0"/>
              <a:t>ASIEQ Forum 2013 - © Jenny Legge - www.jobfitsystem.com</a:t>
            </a:r>
            <a:endParaRPr lang="en-AU" dirty="0"/>
          </a:p>
        </p:txBody>
      </p:sp>
      <p:sp>
        <p:nvSpPr>
          <p:cNvPr id="5" name="Slide Number Placeholder 4"/>
          <p:cNvSpPr>
            <a:spLocks noGrp="1"/>
          </p:cNvSpPr>
          <p:nvPr>
            <p:ph type="sldNum" sz="quarter" idx="12"/>
          </p:nvPr>
        </p:nvSpPr>
        <p:spPr/>
        <p:txBody>
          <a:bodyPr/>
          <a:lstStyle/>
          <a:p>
            <a:fld id="{246BECC0-7220-48D1-917C-1E98DE2AB1DB}" type="slidenum">
              <a:rPr lang="en-AU" smtClean="0"/>
              <a:pPr/>
              <a:t>14</a:t>
            </a:fld>
            <a:endParaRPr lang="en-AU"/>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35696" y="-4688"/>
            <a:ext cx="4642112" cy="62167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9610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4" name="Footer Placeholder 3"/>
          <p:cNvSpPr>
            <a:spLocks noGrp="1"/>
          </p:cNvSpPr>
          <p:nvPr>
            <p:ph type="ftr" sz="quarter" idx="11"/>
          </p:nvPr>
        </p:nvSpPr>
        <p:spPr/>
        <p:txBody>
          <a:bodyPr/>
          <a:lstStyle/>
          <a:p>
            <a:r>
              <a:rPr lang="nb-NO" smtClean="0"/>
              <a:t>ASIEQ Forum 2013 - © Jenny Legge - www.jobfitsystem.com</a:t>
            </a:r>
            <a:endParaRPr lang="en-AU" dirty="0"/>
          </a:p>
        </p:txBody>
      </p:sp>
      <p:sp>
        <p:nvSpPr>
          <p:cNvPr id="5" name="Slide Number Placeholder 4"/>
          <p:cNvSpPr>
            <a:spLocks noGrp="1"/>
          </p:cNvSpPr>
          <p:nvPr>
            <p:ph type="sldNum" sz="quarter" idx="12"/>
          </p:nvPr>
        </p:nvSpPr>
        <p:spPr/>
        <p:txBody>
          <a:bodyPr/>
          <a:lstStyle/>
          <a:p>
            <a:fld id="{246BECC0-7220-48D1-917C-1E98DE2AB1DB}" type="slidenum">
              <a:rPr lang="en-AU" smtClean="0"/>
              <a:pPr/>
              <a:t>15</a:t>
            </a:fld>
            <a:endParaRPr lang="en-AU"/>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0697" y="1088738"/>
            <a:ext cx="6795600" cy="50967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07494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nb-NO" smtClean="0"/>
              <a:t>ASIEQ Forum 2013 - © Jenny Legge - www.jobfitsystem.com</a:t>
            </a:r>
            <a:endParaRPr lang="en-AU"/>
          </a:p>
        </p:txBody>
      </p:sp>
      <p:sp>
        <p:nvSpPr>
          <p:cNvPr id="5" name="Slide Number Placeholder 5"/>
          <p:cNvSpPr>
            <a:spLocks noGrp="1"/>
          </p:cNvSpPr>
          <p:nvPr>
            <p:ph type="sldNum" sz="quarter" idx="12"/>
          </p:nvPr>
        </p:nvSpPr>
        <p:spPr/>
        <p:txBody>
          <a:bodyPr/>
          <a:lstStyle/>
          <a:p>
            <a:fld id="{9ED61B47-E609-47C9-9E69-3C8CA2C453C9}" type="slidenum">
              <a:rPr lang="en-AU"/>
              <a:pPr/>
              <a:t>16</a:t>
            </a:fld>
            <a:endParaRPr lang="en-AU"/>
          </a:p>
        </p:txBody>
      </p:sp>
      <p:sp>
        <p:nvSpPr>
          <p:cNvPr id="15362" name="Rectangle 2"/>
          <p:cNvSpPr>
            <a:spLocks noGrp="1" noChangeArrowheads="1"/>
          </p:cNvSpPr>
          <p:nvPr>
            <p:ph type="title"/>
          </p:nvPr>
        </p:nvSpPr>
        <p:spPr/>
        <p:txBody>
          <a:bodyPr/>
          <a:lstStyle/>
          <a:p>
            <a:r>
              <a:rPr lang="en-US" sz="3600" dirty="0" smtClean="0"/>
              <a:t>For more info</a:t>
            </a:r>
            <a:endParaRPr lang="en-US" sz="3600" dirty="0"/>
          </a:p>
        </p:txBody>
      </p:sp>
      <p:sp>
        <p:nvSpPr>
          <p:cNvPr id="15363" name="Rectangle 3"/>
          <p:cNvSpPr>
            <a:spLocks noGrp="1" noChangeArrowheads="1"/>
          </p:cNvSpPr>
          <p:nvPr>
            <p:ph type="body" idx="1"/>
          </p:nvPr>
        </p:nvSpPr>
        <p:spPr>
          <a:xfrm>
            <a:off x="395536" y="1600200"/>
            <a:ext cx="8229600" cy="463711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buFontTx/>
              <a:buNone/>
            </a:pPr>
            <a:r>
              <a:rPr lang="en-AU" sz="2800" b="1" dirty="0"/>
              <a:t>Jenny </a:t>
            </a:r>
            <a:r>
              <a:rPr lang="en-AU" sz="2800" b="1" dirty="0" err="1" smtClean="0"/>
              <a:t>Legge</a:t>
            </a:r>
            <a:r>
              <a:rPr lang="en-AU" sz="2800" b="1" dirty="0" smtClean="0"/>
              <a:t>   </a:t>
            </a:r>
            <a:endParaRPr lang="en-AU" sz="2800" dirty="0"/>
          </a:p>
          <a:p>
            <a:pPr>
              <a:buFontTx/>
              <a:buNone/>
            </a:pPr>
            <a:r>
              <a:rPr lang="en-AU" sz="2800" dirty="0" smtClean="0"/>
              <a:t>jenny.legge@jobfitsystem.com</a:t>
            </a:r>
          </a:p>
          <a:p>
            <a:pPr>
              <a:buFontTx/>
              <a:buNone/>
            </a:pPr>
            <a:r>
              <a:rPr lang="en-AU" sz="2800" b="1" dirty="0" smtClean="0"/>
              <a:t>www.jobfitsystem.com</a:t>
            </a:r>
            <a:endParaRPr lang="en-AU" sz="2800" b="1" dirty="0"/>
          </a:p>
          <a:p>
            <a:pPr>
              <a:buFontTx/>
              <a:buNone/>
            </a:pPr>
            <a:endParaRPr lang="en-AU" dirty="0"/>
          </a:p>
          <a:p>
            <a:pPr>
              <a:buFontTx/>
              <a:buNone/>
            </a:pPr>
            <a:endParaRPr lang="en-AU" sz="2800" b="1" dirty="0"/>
          </a:p>
          <a:p>
            <a:pPr>
              <a:buFontTx/>
              <a:buNone/>
            </a:pPr>
            <a:endParaRPr lang="en-AU" sz="2800" b="1" dirty="0"/>
          </a:p>
          <a:p>
            <a:pPr>
              <a:buFontTx/>
              <a:buNone/>
            </a:pPr>
            <a:endParaRPr lang="en-AU" sz="2800" b="1" dirty="0"/>
          </a:p>
          <a:p>
            <a:pPr>
              <a:buFontTx/>
              <a:buNone/>
            </a:pPr>
            <a:endParaRPr lang="en-AU" sz="2800"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924944"/>
            <a:ext cx="4392477" cy="5858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4678062"/>
      </p:ext>
    </p:extLst>
  </p:cSld>
  <p:clrMapOvr>
    <a:masterClrMapping/>
  </p:clrMapOvr>
  <p:transition advTm="6043"/>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Health</a:t>
            </a:r>
            <a:endParaRPr lang="en-AU" dirty="0"/>
          </a:p>
        </p:txBody>
      </p:sp>
      <p:sp>
        <p:nvSpPr>
          <p:cNvPr id="4" name="Footer Placeholder 3"/>
          <p:cNvSpPr>
            <a:spLocks noGrp="1"/>
          </p:cNvSpPr>
          <p:nvPr>
            <p:ph type="ftr" sz="quarter" idx="11"/>
          </p:nvPr>
        </p:nvSpPr>
        <p:spPr/>
        <p:txBody>
          <a:bodyPr/>
          <a:lstStyle/>
          <a:p>
            <a:r>
              <a:rPr lang="nb-NO" smtClean="0"/>
              <a:t>ASIEQ Forum 2013 - © Jenny Legge - www.jobfitsystem.com</a:t>
            </a:r>
            <a:endParaRPr lang="en-AU" dirty="0"/>
          </a:p>
        </p:txBody>
      </p:sp>
      <p:sp>
        <p:nvSpPr>
          <p:cNvPr id="5" name="Slide Number Placeholder 4"/>
          <p:cNvSpPr>
            <a:spLocks noGrp="1"/>
          </p:cNvSpPr>
          <p:nvPr>
            <p:ph type="sldNum" sz="quarter" idx="12"/>
          </p:nvPr>
        </p:nvSpPr>
        <p:spPr/>
        <p:txBody>
          <a:bodyPr/>
          <a:lstStyle/>
          <a:p>
            <a:fld id="{246BECC0-7220-48D1-917C-1E98DE2AB1DB}" type="slidenum">
              <a:rPr lang="en-AU" smtClean="0"/>
              <a:pPr/>
              <a:t>2</a:t>
            </a:fld>
            <a:endParaRPr lang="en-AU"/>
          </a:p>
        </p:txBody>
      </p:sp>
      <p:pic>
        <p:nvPicPr>
          <p:cNvPr id="2050" name="Picture 2" descr="C:\Users\Jenny\AppData\Local\Microsoft\Windows\Temporary Internet Files\Content.IE5\YN1KQZ33\MP900387407[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915816" y="908720"/>
            <a:ext cx="3671048" cy="51463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086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Commitment</a:t>
            </a:r>
            <a:endParaRPr lang="en-AU" dirty="0"/>
          </a:p>
        </p:txBody>
      </p:sp>
      <p:sp>
        <p:nvSpPr>
          <p:cNvPr id="4" name="Footer Placeholder 3"/>
          <p:cNvSpPr>
            <a:spLocks noGrp="1"/>
          </p:cNvSpPr>
          <p:nvPr>
            <p:ph type="ftr" sz="quarter" idx="11"/>
          </p:nvPr>
        </p:nvSpPr>
        <p:spPr/>
        <p:txBody>
          <a:bodyPr/>
          <a:lstStyle/>
          <a:p>
            <a:r>
              <a:rPr lang="nb-NO" smtClean="0"/>
              <a:t>ASIEQ Forum 2013 - © Jenny Legge - www.jobfitsystem.com</a:t>
            </a:r>
            <a:endParaRPr lang="en-AU" dirty="0"/>
          </a:p>
        </p:txBody>
      </p:sp>
      <p:sp>
        <p:nvSpPr>
          <p:cNvPr id="5" name="Slide Number Placeholder 4"/>
          <p:cNvSpPr>
            <a:spLocks noGrp="1"/>
          </p:cNvSpPr>
          <p:nvPr>
            <p:ph type="sldNum" sz="quarter" idx="12"/>
          </p:nvPr>
        </p:nvSpPr>
        <p:spPr/>
        <p:txBody>
          <a:bodyPr/>
          <a:lstStyle/>
          <a:p>
            <a:fld id="{246BECC0-7220-48D1-917C-1E98DE2AB1DB}" type="slidenum">
              <a:rPr lang="en-AU" smtClean="0"/>
              <a:pPr/>
              <a:t>3</a:t>
            </a:fld>
            <a:endParaRPr lang="en-AU"/>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303890" y="522168"/>
            <a:ext cx="3140318" cy="56039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5506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Continuum</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574923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nb-NO" smtClean="0"/>
              <a:t>ASIEQ Forum 2013 - © Jenny Legge - www.jobfitsystem.com</a:t>
            </a:r>
            <a:endParaRPr lang="en-AU" dirty="0"/>
          </a:p>
        </p:txBody>
      </p:sp>
      <p:sp>
        <p:nvSpPr>
          <p:cNvPr id="5" name="Slide Number Placeholder 4"/>
          <p:cNvSpPr>
            <a:spLocks noGrp="1"/>
          </p:cNvSpPr>
          <p:nvPr>
            <p:ph type="sldNum" sz="quarter" idx="12"/>
          </p:nvPr>
        </p:nvSpPr>
        <p:spPr/>
        <p:txBody>
          <a:bodyPr/>
          <a:lstStyle/>
          <a:p>
            <a:fld id="{246BECC0-7220-48D1-917C-1E98DE2AB1DB}" type="slidenum">
              <a:rPr lang="en-AU" smtClean="0"/>
              <a:pPr/>
              <a:t>4</a:t>
            </a:fld>
            <a:endParaRPr lang="en-AU"/>
          </a:p>
        </p:txBody>
      </p:sp>
    </p:spTree>
    <p:extLst>
      <p:ext uri="{BB962C8B-B14F-4D97-AF65-F5344CB8AC3E}">
        <p14:creationId xmlns:p14="http://schemas.microsoft.com/office/powerpoint/2010/main" val="3893782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Apples to apples</a:t>
            </a:r>
            <a:endParaRPr lang="en-AU" dirty="0"/>
          </a:p>
        </p:txBody>
      </p:sp>
      <p:sp>
        <p:nvSpPr>
          <p:cNvPr id="4" name="Footer Placeholder 3"/>
          <p:cNvSpPr>
            <a:spLocks noGrp="1"/>
          </p:cNvSpPr>
          <p:nvPr>
            <p:ph type="ftr" sz="quarter" idx="11"/>
          </p:nvPr>
        </p:nvSpPr>
        <p:spPr/>
        <p:txBody>
          <a:bodyPr/>
          <a:lstStyle/>
          <a:p>
            <a:r>
              <a:rPr lang="nb-NO" smtClean="0"/>
              <a:t>ASIEQ Forum 2013 - © Jenny Legge - www.jobfitsystem.com</a:t>
            </a:r>
            <a:endParaRPr lang="en-AU" dirty="0"/>
          </a:p>
        </p:txBody>
      </p:sp>
      <p:sp>
        <p:nvSpPr>
          <p:cNvPr id="5" name="Slide Number Placeholder 4"/>
          <p:cNvSpPr>
            <a:spLocks noGrp="1"/>
          </p:cNvSpPr>
          <p:nvPr>
            <p:ph type="sldNum" sz="quarter" idx="12"/>
          </p:nvPr>
        </p:nvSpPr>
        <p:spPr/>
        <p:txBody>
          <a:bodyPr/>
          <a:lstStyle/>
          <a:p>
            <a:fld id="{246BECC0-7220-48D1-917C-1E98DE2AB1DB}" type="slidenum">
              <a:rPr lang="en-AU" smtClean="0"/>
              <a:pPr/>
              <a:t>5</a:t>
            </a:fld>
            <a:endParaRPr lang="en-AU"/>
          </a:p>
        </p:txBody>
      </p:sp>
      <p:pic>
        <p:nvPicPr>
          <p:cNvPr id="9" name="Picture 2" descr="C:\Users\Jenny\AppData\Local\Microsoft\Windows\Temporary Internet Files\Content.IE5\G3T0K2SX\MP900422184[1].jpg"/>
          <p:cNvPicPr>
            <a:picLocks noChangeAspect="1" noChangeArrowheads="1"/>
          </p:cNvPicPr>
          <p:nvPr/>
        </p:nvPicPr>
        <p:blipFill>
          <a:blip r:embed="rId3" cstate="print"/>
          <a:srcRect/>
          <a:stretch>
            <a:fillRect/>
          </a:stretch>
        </p:blipFill>
        <p:spPr bwMode="auto">
          <a:xfrm>
            <a:off x="467544" y="3429000"/>
            <a:ext cx="4040187" cy="2692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12" descr="C:\Users\Jenny\AppData\Local\Microsoft\Windows\Temporary Internet Files\Content.IE5\0UTEVTW8\MP900409094[1].jpg"/>
          <p:cNvPicPr>
            <a:picLocks noChangeAspect="1" noChangeArrowheads="1"/>
          </p:cNvPicPr>
          <p:nvPr/>
        </p:nvPicPr>
        <p:blipFill>
          <a:blip r:embed="rId4" cstate="print"/>
          <a:srcRect/>
          <a:stretch>
            <a:fillRect/>
          </a:stretch>
        </p:blipFill>
        <p:spPr bwMode="auto">
          <a:xfrm>
            <a:off x="4788024" y="3501008"/>
            <a:ext cx="3997325" cy="2660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8" descr="C:\Users\Jenny\AppData\Local\Microsoft\Windows\Temporary Internet Files\Content.IE5\65VU5WYY\MP900409257[1].jpg"/>
          <p:cNvPicPr>
            <a:picLocks noChangeAspect="1" noChangeArrowheads="1"/>
          </p:cNvPicPr>
          <p:nvPr/>
        </p:nvPicPr>
        <p:blipFill>
          <a:blip r:embed="rId5" cstate="print"/>
          <a:srcRect/>
          <a:stretch>
            <a:fillRect/>
          </a:stretch>
        </p:blipFill>
        <p:spPr bwMode="auto">
          <a:xfrm>
            <a:off x="5076056" y="1772816"/>
            <a:ext cx="1919288" cy="1944688"/>
          </a:xfrm>
          <a:prstGeom prst="rect">
            <a:avLst/>
          </a:prstGeom>
          <a:ln>
            <a:noFill/>
          </a:ln>
          <a:effectLst>
            <a:outerShdw blurRad="292100" dist="139700" dir="2700000" algn="tl" rotWithShape="0">
              <a:srgbClr val="333333">
                <a:alpha val="65000"/>
              </a:srgbClr>
            </a:outerShdw>
          </a:effectLst>
        </p:spPr>
      </p:pic>
      <p:pic>
        <p:nvPicPr>
          <p:cNvPr id="6" name="Picture 3" descr="C:\Users\Jenny\AppData\Local\Microsoft\Windows\Temporary Internet Files\Content.IE5\FMZGCBP0\MP900422876[1].jpg"/>
          <p:cNvPicPr>
            <a:picLocks noGrp="1" noChangeAspect="1" noChangeArrowheads="1"/>
          </p:cNvPicPr>
          <p:nvPr>
            <p:ph idx="1"/>
          </p:nvPr>
        </p:nvPicPr>
        <p:blipFill>
          <a:blip r:embed="rId6" cstate="print"/>
          <a:srcRect/>
          <a:stretch>
            <a:fillRect/>
          </a:stretch>
        </p:blipFill>
        <p:spPr bwMode="auto">
          <a:xfrm>
            <a:off x="1115616" y="1772816"/>
            <a:ext cx="3025833" cy="2015836"/>
          </a:xfrm>
          <a:prstGeom prst="rect">
            <a:avLst/>
          </a:prstGeom>
          <a:ln>
            <a:noFill/>
          </a:ln>
          <a:effectLst>
            <a:outerShdw blurRad="292100" dist="139700" dir="2700000" algn="tl" rotWithShape="0">
              <a:srgbClr val="333333">
                <a:alpha val="65000"/>
              </a:srgbClr>
            </a:outerShdw>
          </a:effectLst>
        </p:spPr>
      </p:pic>
      <p:pic>
        <p:nvPicPr>
          <p:cNvPr id="8" name="Picture 8" descr="C:\Users\Jenny\AppData\Local\Microsoft\Windows\Temporary Internet Files\Content.IE5\65VU5WYY\MP900409257[1].jpg"/>
          <p:cNvPicPr>
            <a:picLocks noChangeAspect="1" noChangeArrowheads="1"/>
          </p:cNvPicPr>
          <p:nvPr/>
        </p:nvPicPr>
        <p:blipFill>
          <a:blip r:embed="rId7" cstate="print"/>
          <a:srcRect/>
          <a:stretch>
            <a:fillRect/>
          </a:stretch>
        </p:blipFill>
        <p:spPr bwMode="auto">
          <a:xfrm>
            <a:off x="6732240" y="1772816"/>
            <a:ext cx="1893887" cy="194468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nb-NO" smtClean="0"/>
              <a:t>ASIEQ Forum 2013 - © Jenny Legge - www.jobfitsystem.com</a:t>
            </a:r>
            <a:endParaRPr lang="en-AU" dirty="0"/>
          </a:p>
        </p:txBody>
      </p:sp>
      <p:sp>
        <p:nvSpPr>
          <p:cNvPr id="6" name="Slide Number Placeholder 5"/>
          <p:cNvSpPr>
            <a:spLocks noGrp="1"/>
          </p:cNvSpPr>
          <p:nvPr>
            <p:ph type="sldNum" sz="quarter" idx="12"/>
          </p:nvPr>
        </p:nvSpPr>
        <p:spPr/>
        <p:txBody>
          <a:bodyPr/>
          <a:lstStyle/>
          <a:p>
            <a:fld id="{68D7804F-0500-4C3D-BE99-E6963C55B2E3}" type="slidenum">
              <a:rPr lang="en-AU"/>
              <a:pPr/>
              <a:t>6</a:t>
            </a:fld>
            <a:endParaRPr lang="en-AU"/>
          </a:p>
        </p:txBody>
      </p:sp>
      <p:sp>
        <p:nvSpPr>
          <p:cNvPr id="17410" name="Rectangle 2"/>
          <p:cNvSpPr>
            <a:spLocks noGrp="1" noChangeArrowheads="1"/>
          </p:cNvSpPr>
          <p:nvPr>
            <p:ph type="title"/>
          </p:nvPr>
        </p:nvSpPr>
        <p:spPr/>
        <p:txBody>
          <a:bodyPr/>
          <a:lstStyle/>
          <a:p>
            <a:r>
              <a:rPr lang="en-US" sz="3600" dirty="0" smtClean="0"/>
              <a:t>Decisions have consequences</a:t>
            </a:r>
            <a:endParaRPr lang="en-US" sz="3600" dirty="0"/>
          </a:p>
        </p:txBody>
      </p:sp>
      <p:sp>
        <p:nvSpPr>
          <p:cNvPr id="17411" name="Rectangle 3"/>
          <p:cNvSpPr>
            <a:spLocks noGrp="1" noChangeArrowheads="1"/>
          </p:cNvSpPr>
          <p:nvPr>
            <p:ph type="body" idx="1"/>
          </p:nvPr>
        </p:nvSpPr>
        <p:spPr>
          <a:xfrm>
            <a:off x="457200" y="1600200"/>
            <a:ext cx="8291513" cy="4525963"/>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buFontTx/>
              <a:buNone/>
            </a:pPr>
            <a:r>
              <a:rPr lang="en-AU" sz="2800" b="1" dirty="0"/>
              <a:t>Funding</a:t>
            </a:r>
            <a:endParaRPr lang="en-AU" sz="2800" dirty="0"/>
          </a:p>
          <a:p>
            <a:pPr>
              <a:buFontTx/>
              <a:buNone/>
            </a:pPr>
            <a:r>
              <a:rPr lang="en-AU" sz="2400" dirty="0"/>
              <a:t>Australian Coal Association Research Program</a:t>
            </a:r>
          </a:p>
          <a:p>
            <a:pPr>
              <a:buFontTx/>
              <a:buNone/>
            </a:pPr>
            <a:r>
              <a:rPr lang="en-AU" sz="2400" dirty="0"/>
              <a:t>ACARP Project C14045</a:t>
            </a:r>
          </a:p>
          <a:p>
            <a:pPr>
              <a:buFontTx/>
              <a:buNone/>
            </a:pPr>
            <a:r>
              <a:rPr lang="en-AU" sz="2400" dirty="0"/>
              <a:t>‘Validating the JobFit System Functional Assessment Method’</a:t>
            </a:r>
          </a:p>
          <a:p>
            <a:pPr>
              <a:buFontTx/>
              <a:buNone/>
            </a:pPr>
            <a:endParaRPr lang="en-AU" sz="2400" b="1" dirty="0"/>
          </a:p>
          <a:p>
            <a:pPr>
              <a:buFontTx/>
              <a:buNone/>
            </a:pPr>
            <a:r>
              <a:rPr lang="en-AU" sz="2800" b="1" dirty="0"/>
              <a:t>Researchers</a:t>
            </a:r>
            <a:endParaRPr lang="en-AU" sz="2800" b="1" i="1" dirty="0"/>
          </a:p>
          <a:p>
            <a:pPr>
              <a:buFontTx/>
              <a:buNone/>
            </a:pPr>
            <a:r>
              <a:rPr lang="en-AU" sz="2400" dirty="0"/>
              <a:t>Ms Jenny Legge  </a:t>
            </a:r>
            <a:r>
              <a:rPr lang="en-AU" sz="1800" dirty="0" err="1"/>
              <a:t>BPhty</a:t>
            </a:r>
            <a:r>
              <a:rPr lang="en-AU" sz="1800" dirty="0"/>
              <a:t> </a:t>
            </a:r>
            <a:r>
              <a:rPr lang="en-AU" sz="1800" dirty="0" smtClean="0"/>
              <a:t>,</a:t>
            </a:r>
            <a:r>
              <a:rPr lang="en-AU" sz="1800" dirty="0" err="1" smtClean="0"/>
              <a:t>MErg</a:t>
            </a:r>
            <a:endParaRPr lang="en-AU" sz="1800" dirty="0"/>
          </a:p>
          <a:p>
            <a:pPr>
              <a:buFontTx/>
              <a:buNone/>
            </a:pPr>
            <a:r>
              <a:rPr lang="en-AU" sz="2400" dirty="0" smtClean="0"/>
              <a:t>Prof </a:t>
            </a:r>
            <a:r>
              <a:rPr lang="en-AU" sz="2400" dirty="0"/>
              <a:t>Robin Burgess-Limerick </a:t>
            </a:r>
            <a:r>
              <a:rPr lang="en-AU" sz="1800" dirty="0" smtClean="0"/>
              <a:t>BHMS </a:t>
            </a:r>
            <a:r>
              <a:rPr lang="en-AU" sz="1800" dirty="0"/>
              <a:t>(</a:t>
            </a:r>
            <a:r>
              <a:rPr lang="en-AU" sz="1800" dirty="0" smtClean="0"/>
              <a:t>Hons), PhD, CPE</a:t>
            </a:r>
          </a:p>
          <a:p>
            <a:pPr>
              <a:buFontTx/>
              <a:buNone/>
            </a:pPr>
            <a:r>
              <a:rPr lang="en-AU" sz="2400" dirty="0" smtClean="0"/>
              <a:t>Dr Geeske Peeters  </a:t>
            </a:r>
            <a:r>
              <a:rPr lang="en-AU" sz="1800" dirty="0" smtClean="0"/>
              <a:t>BA(OT), MSc (</a:t>
            </a:r>
            <a:r>
              <a:rPr lang="en-AU" sz="1800" dirty="0" err="1" smtClean="0"/>
              <a:t>HMS&amp;Epi</a:t>
            </a:r>
            <a:r>
              <a:rPr lang="en-AU" sz="1800" dirty="0" smtClean="0"/>
              <a:t>),  PhD</a:t>
            </a:r>
            <a:endParaRPr lang="en-AU" sz="1800" dirty="0"/>
          </a:p>
          <a:p>
            <a:endParaRPr lang="en-AU" sz="1800" dirty="0"/>
          </a:p>
          <a:p>
            <a:endParaRPr lang="en-AU" dirty="0"/>
          </a:p>
        </p:txBody>
      </p:sp>
      <p:pic>
        <p:nvPicPr>
          <p:cNvPr id="17412" name="Picture 4" descr="acarp logo"/>
          <p:cNvPicPr>
            <a:picLocks noChangeAspect="1" noChangeArrowheads="1"/>
          </p:cNvPicPr>
          <p:nvPr/>
        </p:nvPicPr>
        <p:blipFill>
          <a:blip r:embed="rId3" cstate="print"/>
          <a:srcRect/>
          <a:stretch>
            <a:fillRect/>
          </a:stretch>
        </p:blipFill>
        <p:spPr bwMode="auto">
          <a:xfrm>
            <a:off x="5076825" y="3789363"/>
            <a:ext cx="3476625" cy="742950"/>
          </a:xfrm>
          <a:prstGeom prst="rect">
            <a:avLst/>
          </a:prstGeom>
          <a:noFill/>
        </p:spPr>
      </p:pic>
    </p:spTree>
    <p:extLst>
      <p:ext uri="{BB962C8B-B14F-4D97-AF65-F5344CB8AC3E}">
        <p14:creationId xmlns:p14="http://schemas.microsoft.com/office/powerpoint/2010/main" val="1681149101"/>
      </p:ext>
    </p:extLst>
  </p:cSld>
  <p:clrMapOvr>
    <a:masterClrMapping/>
  </p:clrMapOvr>
  <p:transition advTm="19858"/>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3600" dirty="0" smtClean="0"/>
              <a:t>What is a JobFit System PEFA </a:t>
            </a:r>
            <a:endParaRPr lang="en-AU" sz="3600" dirty="0"/>
          </a:p>
        </p:txBody>
      </p:sp>
      <p:sp>
        <p:nvSpPr>
          <p:cNvPr id="3" name="Content Placeholder 2"/>
          <p:cNvSpPr>
            <a:spLocks noGrp="1"/>
          </p:cNvSpPr>
          <p:nvPr>
            <p:ph idx="1"/>
          </p:nvPr>
        </p:nvSpPr>
        <p:spPr>
          <a:xfrm>
            <a:off x="395536" y="1556792"/>
            <a:ext cx="8229600" cy="4525963"/>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0" indent="0">
              <a:buNone/>
            </a:pPr>
            <a:r>
              <a:rPr lang="en-AU" sz="2800" dirty="0"/>
              <a:t>PEFA (</a:t>
            </a:r>
            <a:r>
              <a:rPr lang="en-AU" sz="2800" dirty="0" smtClean="0"/>
              <a:t>Pre-Employment </a:t>
            </a:r>
            <a:r>
              <a:rPr lang="en-AU" sz="2800" dirty="0"/>
              <a:t>Functional </a:t>
            </a:r>
            <a:r>
              <a:rPr lang="en-AU" sz="2800" dirty="0" smtClean="0"/>
              <a:t>Assessment)</a:t>
            </a:r>
            <a:endParaRPr lang="en-AU" sz="2800" dirty="0"/>
          </a:p>
          <a:p>
            <a:pPr marL="0" indent="0">
              <a:buNone/>
            </a:pPr>
            <a:r>
              <a:rPr lang="en-AU" sz="2400" dirty="0"/>
              <a:t>= job specific short form functional capacity evaluation that measures a person’s capacity to perform work at that </a:t>
            </a:r>
            <a:r>
              <a:rPr lang="en-AU" sz="2400" dirty="0" smtClean="0"/>
              <a:t>time</a:t>
            </a:r>
          </a:p>
          <a:p>
            <a:pPr marL="0" indent="0">
              <a:buNone/>
            </a:pPr>
            <a:endParaRPr lang="en-AU" sz="1400" dirty="0"/>
          </a:p>
          <a:p>
            <a:r>
              <a:rPr lang="en-AU" sz="2400" dirty="0" smtClean="0"/>
              <a:t>Good to Excellent Reliability demonstrated </a:t>
            </a:r>
          </a:p>
          <a:p>
            <a:pPr marL="400050" lvl="1" indent="0">
              <a:buNone/>
            </a:pPr>
            <a:r>
              <a:rPr lang="en-AU" sz="1000" dirty="0" smtClean="0"/>
              <a:t>(</a:t>
            </a:r>
            <a:r>
              <a:rPr lang="en-AU" sz="1000" dirty="0" err="1" smtClean="0"/>
              <a:t>Legge</a:t>
            </a:r>
            <a:r>
              <a:rPr lang="en-AU" sz="1000" dirty="0" smtClean="0"/>
              <a:t> &amp; Burgess-Limerick, 2007)</a:t>
            </a:r>
          </a:p>
          <a:p>
            <a:r>
              <a:rPr lang="en-AU" sz="2400" dirty="0" smtClean="0"/>
              <a:t>Overall PEFA score between 1 (met job demands) and 4</a:t>
            </a:r>
            <a:endParaRPr lang="en-AU" sz="2400" dirty="0"/>
          </a:p>
        </p:txBody>
      </p:sp>
      <p:sp>
        <p:nvSpPr>
          <p:cNvPr id="4" name="Footer Placeholder 3"/>
          <p:cNvSpPr>
            <a:spLocks noGrp="1"/>
          </p:cNvSpPr>
          <p:nvPr>
            <p:ph type="ftr" sz="quarter" idx="11"/>
          </p:nvPr>
        </p:nvSpPr>
        <p:spPr/>
        <p:txBody>
          <a:bodyPr/>
          <a:lstStyle/>
          <a:p>
            <a:r>
              <a:rPr lang="nb-NO" smtClean="0"/>
              <a:t>ASIEQ Forum 2013 - © Jenny Legge - www.jobfitsystem.com</a:t>
            </a:r>
            <a:endParaRPr lang="en-AU" dirty="0"/>
          </a:p>
        </p:txBody>
      </p:sp>
      <p:sp>
        <p:nvSpPr>
          <p:cNvPr id="5" name="Slide Number Placeholder 4"/>
          <p:cNvSpPr>
            <a:spLocks noGrp="1"/>
          </p:cNvSpPr>
          <p:nvPr>
            <p:ph type="sldNum" sz="quarter" idx="12"/>
          </p:nvPr>
        </p:nvSpPr>
        <p:spPr/>
        <p:txBody>
          <a:bodyPr/>
          <a:lstStyle/>
          <a:p>
            <a:fld id="{87BCEF5A-04C4-4434-A5E6-8B3AB1682238}" type="slidenum">
              <a:rPr lang="en-AU" smtClean="0"/>
              <a:pPr/>
              <a:t>7</a:t>
            </a:fld>
            <a:endParaRPr lang="en-AU"/>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4437256"/>
            <a:ext cx="999583" cy="12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4437256"/>
            <a:ext cx="986409" cy="12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7824" y="4437256"/>
            <a:ext cx="961707" cy="12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98325" y="4437112"/>
            <a:ext cx="961707" cy="12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6136" y="4437112"/>
            <a:ext cx="963532" cy="12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32240" y="4437256"/>
            <a:ext cx="971052" cy="12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96336" y="4437256"/>
            <a:ext cx="973569" cy="12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descr="C:\Users\Jenny\Documents\JobFit System\Training\Photos\DSC01087.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60032" y="4437112"/>
            <a:ext cx="972000" cy="1296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Jenny\Documents\JobFit System\Training\Photos\DSC01056.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1649" y="4437256"/>
            <a:ext cx="971999" cy="12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373708"/>
      </p:ext>
    </p:extLst>
  </p:cSld>
  <p:clrMapOvr>
    <a:masterClrMapping/>
  </p:clrMapOvr>
  <mc:AlternateContent xmlns:mc="http://schemas.openxmlformats.org/markup-compatibility/2006" xmlns:p14="http://schemas.microsoft.com/office/powerpoint/2010/main">
    <mc:Choice Requires="p14">
      <p:transition spd="slow" p14:dur="2000" advTm="68857"/>
    </mc:Choice>
    <mc:Fallback xmlns="">
      <p:transition spd="slow" advTm="68857"/>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Talking the same language</a:t>
            </a:r>
            <a:endParaRPr lang="en-AU" dirty="0"/>
          </a:p>
        </p:txBody>
      </p:sp>
      <p:sp>
        <p:nvSpPr>
          <p:cNvPr id="4" name="Footer Placeholder 3"/>
          <p:cNvSpPr>
            <a:spLocks noGrp="1"/>
          </p:cNvSpPr>
          <p:nvPr>
            <p:ph type="ftr" sz="quarter" idx="11"/>
          </p:nvPr>
        </p:nvSpPr>
        <p:spPr/>
        <p:txBody>
          <a:bodyPr/>
          <a:lstStyle/>
          <a:p>
            <a:r>
              <a:rPr lang="nb-NO" smtClean="0"/>
              <a:t>ASIEQ Forum 2013 - © Jenny Legge - www.jobfitsystem.com</a:t>
            </a:r>
            <a:endParaRPr lang="en-AU" dirty="0"/>
          </a:p>
        </p:txBody>
      </p:sp>
      <p:sp>
        <p:nvSpPr>
          <p:cNvPr id="5" name="Slide Number Placeholder 4"/>
          <p:cNvSpPr>
            <a:spLocks noGrp="1"/>
          </p:cNvSpPr>
          <p:nvPr>
            <p:ph type="sldNum" sz="quarter" idx="12"/>
          </p:nvPr>
        </p:nvSpPr>
        <p:spPr/>
        <p:txBody>
          <a:bodyPr/>
          <a:lstStyle/>
          <a:p>
            <a:fld id="{246BECC0-7220-48D1-917C-1E98DE2AB1DB}" type="slidenum">
              <a:rPr lang="en-AU" smtClean="0"/>
              <a:pPr/>
              <a:t>8</a:t>
            </a:fld>
            <a:endParaRPr lang="en-AU"/>
          </a:p>
        </p:txBody>
      </p:sp>
      <p:pic>
        <p:nvPicPr>
          <p:cNvPr id="8" name="Picture 6"/>
          <p:cNvPicPr>
            <a:picLocks noChangeAspect="1" noChangeArrowheads="1"/>
          </p:cNvPicPr>
          <p:nvPr/>
        </p:nvPicPr>
        <p:blipFill>
          <a:blip r:embed="rId3" cstate="print"/>
          <a:srcRect/>
          <a:stretch>
            <a:fillRect/>
          </a:stretch>
        </p:blipFill>
        <p:spPr bwMode="auto">
          <a:xfrm>
            <a:off x="0" y="20216"/>
            <a:ext cx="7884368" cy="5378070"/>
          </a:xfrm>
          <a:prstGeom prst="rect">
            <a:avLst/>
          </a:prstGeom>
          <a:solidFill>
            <a:srgbClr val="2A547E"/>
          </a:solidFill>
          <a:ln w="9525">
            <a:noFill/>
            <a:miter lim="800000"/>
            <a:headEnd/>
            <a:tailEnd/>
          </a:ln>
          <a:effectLst/>
        </p:spPr>
      </p:pic>
      <p:pic>
        <p:nvPicPr>
          <p:cNvPr id="10" name="Picture 6"/>
          <p:cNvPicPr>
            <a:picLocks noChangeAspect="1" noChangeArrowheads="1"/>
          </p:cNvPicPr>
          <p:nvPr/>
        </p:nvPicPr>
        <p:blipFill>
          <a:blip r:embed="rId4" cstate="print"/>
          <a:srcRect/>
          <a:stretch>
            <a:fillRect/>
          </a:stretch>
        </p:blipFill>
        <p:spPr bwMode="auto">
          <a:xfrm>
            <a:off x="611560" y="548680"/>
            <a:ext cx="7884368" cy="5378070"/>
          </a:xfrm>
          <a:prstGeom prst="rect">
            <a:avLst/>
          </a:prstGeom>
          <a:solidFill>
            <a:srgbClr val="2A547E"/>
          </a:solidFill>
          <a:ln w="9525">
            <a:noFill/>
            <a:miter lim="800000"/>
            <a:headEnd/>
            <a:tailEnd/>
          </a:ln>
          <a:effectLst/>
        </p:spPr>
      </p:pic>
      <p:pic>
        <p:nvPicPr>
          <p:cNvPr id="11" name="Picture 7"/>
          <p:cNvPicPr>
            <a:picLocks noChangeAspect="1" noChangeArrowheads="1"/>
          </p:cNvPicPr>
          <p:nvPr/>
        </p:nvPicPr>
        <p:blipFill>
          <a:blip r:embed="rId5" cstate="print"/>
          <a:srcRect/>
          <a:stretch>
            <a:fillRect/>
          </a:stretch>
        </p:blipFill>
        <p:spPr bwMode="auto">
          <a:xfrm>
            <a:off x="971600" y="1283458"/>
            <a:ext cx="8172400" cy="5574542"/>
          </a:xfrm>
          <a:prstGeom prst="rect">
            <a:avLst/>
          </a:prstGeom>
          <a:solidFill>
            <a:srgbClr val="2A547E"/>
          </a:solidFill>
          <a:ln w="9525">
            <a:noFill/>
            <a:miter lim="800000"/>
            <a:headEnd/>
            <a:tailEnd/>
          </a:ln>
          <a:effectLst/>
        </p:spPr>
      </p:pic>
    </p:spTree>
    <p:extLst>
      <p:ext uri="{BB962C8B-B14F-4D97-AF65-F5344CB8AC3E}">
        <p14:creationId xmlns:p14="http://schemas.microsoft.com/office/powerpoint/2010/main" val="35227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0000"/>
          </a:xfrm>
        </p:spPr>
        <p:txBody>
          <a:bodyPr/>
          <a:lstStyle/>
          <a:p>
            <a:r>
              <a:rPr lang="en-AU" sz="3600" dirty="0" smtClean="0"/>
              <a:t>Examining the evidence</a:t>
            </a:r>
            <a:endParaRPr lang="en-AU" sz="2800" i="1" dirty="0"/>
          </a:p>
        </p:txBody>
      </p:sp>
      <p:sp>
        <p:nvSpPr>
          <p:cNvPr id="7" name="Text Placeholder 6"/>
          <p:cNvSpPr>
            <a:spLocks noGrp="1"/>
          </p:cNvSpPr>
          <p:nvPr>
            <p:ph type="body" sz="half" idx="1"/>
          </p:nvPr>
        </p:nvSpPr>
        <p:spPr>
          <a:xfrm>
            <a:off x="457200" y="1196752"/>
            <a:ext cx="4258816" cy="4929411"/>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buNone/>
            </a:pPr>
            <a:r>
              <a:rPr lang="en-AU" sz="2400" b="1" dirty="0" smtClean="0"/>
              <a:t>Question</a:t>
            </a:r>
          </a:p>
          <a:p>
            <a:pPr>
              <a:buNone/>
            </a:pPr>
            <a:r>
              <a:rPr lang="en-AU" sz="2400" i="1" dirty="0" smtClean="0"/>
              <a:t>	Are pre-employment functional assessments (PEFA)</a:t>
            </a:r>
            <a:r>
              <a:rPr lang="en-AU" sz="2400" i="1" dirty="0"/>
              <a:t> </a:t>
            </a:r>
            <a:r>
              <a:rPr lang="en-AU" sz="2400" i="1" dirty="0" smtClean="0"/>
              <a:t>predictive of musculoskeletal injury risk?</a:t>
            </a:r>
          </a:p>
          <a:p>
            <a:pPr>
              <a:buNone/>
            </a:pPr>
            <a:r>
              <a:rPr lang="en-AU" sz="2400" b="1" dirty="0" smtClean="0"/>
              <a:t>Design</a:t>
            </a:r>
          </a:p>
          <a:p>
            <a:pPr>
              <a:buNone/>
            </a:pPr>
            <a:r>
              <a:rPr lang="en-AU" sz="2400" i="1" dirty="0" smtClean="0"/>
              <a:t>	Prospective cohort study</a:t>
            </a:r>
          </a:p>
          <a:p>
            <a:pPr>
              <a:buNone/>
            </a:pPr>
            <a:r>
              <a:rPr lang="en-AU" sz="2400" b="1" dirty="0" smtClean="0"/>
              <a:t>Participants</a:t>
            </a:r>
          </a:p>
          <a:p>
            <a:pPr>
              <a:buNone/>
            </a:pPr>
            <a:r>
              <a:rPr lang="en-AU" sz="2400" i="1" dirty="0" smtClean="0"/>
              <a:t>	Healthy male coal miners who had participated in job-specific PEFA and were employed in the job tested</a:t>
            </a:r>
            <a:endParaRPr lang="en-AU" sz="2400" dirty="0"/>
          </a:p>
        </p:txBody>
      </p:sp>
      <p:graphicFrame>
        <p:nvGraphicFramePr>
          <p:cNvPr id="6" name="Content Placeholder 5"/>
          <p:cNvGraphicFramePr>
            <a:graphicFrameLocks noGrp="1"/>
          </p:cNvGraphicFramePr>
          <p:nvPr>
            <p:ph sz="half" idx="2"/>
          </p:nvPr>
        </p:nvGraphicFramePr>
        <p:xfrm>
          <a:off x="4648200" y="1268760"/>
          <a:ext cx="4028256" cy="4857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r>
              <a:rPr lang="nb-NO" smtClean="0"/>
              <a:t>ASIEQ Forum 2013 - © Jenny Legge - www.jobfitsystem.com</a:t>
            </a:r>
            <a:endParaRPr lang="en-AU" dirty="0"/>
          </a:p>
        </p:txBody>
      </p:sp>
      <p:sp>
        <p:nvSpPr>
          <p:cNvPr id="5" name="Slide Number Placeholder 4"/>
          <p:cNvSpPr>
            <a:spLocks noGrp="1"/>
          </p:cNvSpPr>
          <p:nvPr>
            <p:ph type="sldNum" sz="quarter" idx="12"/>
          </p:nvPr>
        </p:nvSpPr>
        <p:spPr/>
        <p:txBody>
          <a:bodyPr/>
          <a:lstStyle/>
          <a:p>
            <a:fld id="{87BCEF5A-04C4-4434-A5E6-8B3AB1682238}" type="slidenum">
              <a:rPr lang="en-AU" smtClean="0"/>
              <a:pPr/>
              <a:t>9</a:t>
            </a:fld>
            <a:endParaRPr lang="en-AU"/>
          </a:p>
        </p:txBody>
      </p:sp>
    </p:spTree>
    <p:extLst>
      <p:ext uri="{BB962C8B-B14F-4D97-AF65-F5344CB8AC3E}">
        <p14:creationId xmlns:p14="http://schemas.microsoft.com/office/powerpoint/2010/main" val="785826006"/>
      </p:ext>
    </p:extLst>
  </p:cSld>
  <p:clrMapOvr>
    <a:masterClrMapping/>
  </p:clrMapOvr>
  <p:transition advTm="54303"/>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9194</TotalTime>
  <Words>3323</Words>
  <Application>Microsoft Office PowerPoint</Application>
  <PresentationFormat>On-screen Show (4:3)</PresentationFormat>
  <Paragraphs>253</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 Design</vt:lpstr>
      <vt:lpstr>            Jenny Legge BPhty, MErg Managing Director, JobFit Systems International PhD Candidate, The University of Queensland</vt:lpstr>
      <vt:lpstr>Health</vt:lpstr>
      <vt:lpstr>Commitment</vt:lpstr>
      <vt:lpstr>Continuum</vt:lpstr>
      <vt:lpstr>Apples to apples</vt:lpstr>
      <vt:lpstr>Decisions have consequences</vt:lpstr>
      <vt:lpstr>What is a JobFit System PEFA </vt:lpstr>
      <vt:lpstr>Talking the same language</vt:lpstr>
      <vt:lpstr>Examining the evidence</vt:lpstr>
      <vt:lpstr>PowerPoint Presentation</vt:lpstr>
      <vt:lpstr>PEFA score and injury risk</vt:lpstr>
      <vt:lpstr>The ‘Honeymoon’  doesn’t have to end</vt:lpstr>
      <vt:lpstr>Bringing it together</vt:lpstr>
      <vt:lpstr>PowerPoint Presentation</vt:lpstr>
      <vt:lpstr>PowerPoint Presentation</vt:lpstr>
      <vt:lpstr>For more info</vt:lpstr>
    </vt:vector>
  </TitlesOfParts>
  <Company>Bliss Media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phong</dc:creator>
  <cp:lastModifiedBy>Jenny Legge</cp:lastModifiedBy>
  <cp:revision>134</cp:revision>
  <dcterms:created xsi:type="dcterms:W3CDTF">2007-06-12T01:10:05Z</dcterms:created>
  <dcterms:modified xsi:type="dcterms:W3CDTF">2013-02-12T15:00:59Z</dcterms:modified>
</cp:coreProperties>
</file>