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87" r:id="rId3"/>
    <p:sldId id="286" r:id="rId4"/>
    <p:sldId id="274" r:id="rId5"/>
    <p:sldId id="272" r:id="rId6"/>
    <p:sldId id="280" r:id="rId7"/>
    <p:sldId id="281" r:id="rId8"/>
    <p:sldId id="283" r:id="rId9"/>
    <p:sldId id="28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009C7-F11A-4268-BCB5-D247142DDA31}" type="datetimeFigureOut">
              <a:rPr lang="en-AU" smtClean="0"/>
              <a:pPr/>
              <a:t>8/05/2013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098AC-D626-4B9D-A87E-8B7B611F515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Each Member</a:t>
            </a:r>
            <a:r>
              <a:rPr lang="en-AU" baseline="0" dirty="0" smtClean="0"/>
              <a:t> will be sent 20 Copies and assistance in gathering support would be appreciated.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98AC-D626-4B9D-A87E-8B7B611F515A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Note – There</a:t>
            </a:r>
            <a:r>
              <a:rPr lang="en-AU" baseline="0" dirty="0" smtClean="0"/>
              <a:t> are a couple of hundred spare copies for those that are interested. Copies will be at the back of the room.</a:t>
            </a:r>
          </a:p>
          <a:p>
            <a:r>
              <a:rPr lang="en-AU" baseline="0" dirty="0" smtClean="0"/>
              <a:t>3 Sponsors who contributed to the development of the Calendar – 5000 Copies produced and distributed.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98AC-D626-4B9D-A87E-8B7B611F515A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CAEF-7005-47DE-BF16-92E710019863}" type="datetimeFigureOut">
              <a:rPr lang="en-US" smtClean="0"/>
              <a:pPr/>
              <a:t>5/8/2013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CAEF-7005-47DE-BF16-92E710019863}" type="datetimeFigureOut">
              <a:rPr lang="en-US" smtClean="0"/>
              <a:pPr/>
              <a:t>5/8/2013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CAEF-7005-47DE-BF16-92E710019863}" type="datetimeFigureOut">
              <a:rPr lang="en-US" smtClean="0"/>
              <a:pPr/>
              <a:t>5/8/2013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CAEF-7005-47DE-BF16-92E710019863}" type="datetimeFigureOut">
              <a:rPr lang="en-US" smtClean="0"/>
              <a:pPr/>
              <a:t>5/8/2013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CAEF-7005-47DE-BF16-92E710019863}" type="datetimeFigureOut">
              <a:rPr lang="en-US" smtClean="0"/>
              <a:pPr/>
              <a:t>5/8/2013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CAEF-7005-47DE-BF16-92E710019863}" type="datetimeFigureOut">
              <a:rPr lang="en-US" smtClean="0"/>
              <a:pPr/>
              <a:t>5/8/2013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CAEF-7005-47DE-BF16-92E710019863}" type="datetimeFigureOut">
              <a:rPr lang="en-US" smtClean="0"/>
              <a:pPr/>
              <a:t>5/8/2013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CAEF-7005-47DE-BF16-92E710019863}" type="datetimeFigureOut">
              <a:rPr lang="en-US" smtClean="0"/>
              <a:pPr/>
              <a:t>5/8/2013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CAEF-7005-47DE-BF16-92E710019863}" type="datetimeFigureOut">
              <a:rPr lang="en-US" smtClean="0"/>
              <a:pPr/>
              <a:t>5/8/2013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CAEF-7005-47DE-BF16-92E710019863}" type="datetimeFigureOut">
              <a:rPr lang="en-US" smtClean="0"/>
              <a:pPr/>
              <a:t>5/8/2013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CAEF-7005-47DE-BF16-92E710019863}" type="datetimeFigureOut">
              <a:rPr lang="en-US" smtClean="0"/>
              <a:pPr/>
              <a:t>5/8/2013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3CAEF-7005-47DE-BF16-92E710019863}" type="datetimeFigureOut">
              <a:rPr lang="en-US" smtClean="0"/>
              <a:pPr/>
              <a:t>5/8/2013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128D8-4206-40F9-B43C-FE672890E69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12700" ty="-26035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7772400" cy="1470025"/>
          </a:xfrm>
        </p:spPr>
        <p:txBody>
          <a:bodyPr/>
          <a:lstStyle/>
          <a:p>
            <a:r>
              <a:rPr lang="en-CA" dirty="0" smtClean="0"/>
              <a:t>Marketing and Education Subcommittee Report 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684577"/>
            <a:ext cx="6400800" cy="1752600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CA" dirty="0" smtClean="0"/>
              <a:t>ASIEQ Forum </a:t>
            </a:r>
          </a:p>
          <a:p>
            <a:pPr>
              <a:spcAft>
                <a:spcPts val="300"/>
              </a:spcAft>
            </a:pPr>
            <a:r>
              <a:rPr lang="en-CA" dirty="0" smtClean="0"/>
              <a:t>8</a:t>
            </a:r>
            <a:r>
              <a:rPr lang="en-CA" baseline="30000" dirty="0" smtClean="0"/>
              <a:t>th</a:t>
            </a:r>
            <a:r>
              <a:rPr lang="en-CA" dirty="0" smtClean="0"/>
              <a:t> May 2013 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12700" ty="-1524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5114932" cy="846158"/>
          </a:xfrm>
        </p:spPr>
        <p:txBody>
          <a:bodyPr>
            <a:normAutofit/>
          </a:bodyPr>
          <a:lstStyle/>
          <a:p>
            <a:pPr algn="l"/>
            <a:r>
              <a:rPr lang="en-CA" sz="3600" dirty="0" smtClean="0">
                <a:solidFill>
                  <a:schemeClr val="tx2">
                    <a:lumMod val="75000"/>
                  </a:schemeClr>
                </a:solidFill>
              </a:rPr>
              <a:t>2013  </a:t>
            </a:r>
            <a:r>
              <a:rPr lang="en-CA" sz="3600" dirty="0" smtClean="0">
                <a:solidFill>
                  <a:schemeClr val="tx2">
                    <a:lumMod val="75000"/>
                  </a:schemeClr>
                </a:solidFill>
              </a:rPr>
              <a:t>EBIM Conference </a:t>
            </a:r>
            <a:endParaRPr lang="en-CA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1484784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400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5949280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. </a:t>
            </a:r>
            <a:endParaRPr lang="en-AU" sz="1600" dirty="0"/>
          </a:p>
        </p:txBody>
      </p:sp>
      <p:pic>
        <p:nvPicPr>
          <p:cNvPr id="8" name="Picture 7" descr="ZEN_RB_20130318_083054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628800"/>
            <a:ext cx="2160240" cy="1440160"/>
          </a:xfrm>
          <a:prstGeom prst="rect">
            <a:avLst/>
          </a:prstGeom>
        </p:spPr>
      </p:pic>
      <p:pic>
        <p:nvPicPr>
          <p:cNvPr id="13" name="Picture 12" descr="ZEN_RB_20130318_085639_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341101"/>
            <a:ext cx="2088232" cy="1392155"/>
          </a:xfrm>
          <a:prstGeom prst="rect">
            <a:avLst/>
          </a:prstGeom>
        </p:spPr>
      </p:pic>
      <p:pic>
        <p:nvPicPr>
          <p:cNvPr id="14" name="Picture 13" descr="ZEN_RB_20130318_083359_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2972951"/>
            <a:ext cx="2088232" cy="1392154"/>
          </a:xfrm>
          <a:prstGeom prst="rect">
            <a:avLst/>
          </a:prstGeom>
        </p:spPr>
      </p:pic>
      <p:pic>
        <p:nvPicPr>
          <p:cNvPr id="15" name="Picture 14" descr="ZEN_RB_20130318_114242_1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2924944"/>
            <a:ext cx="2160240" cy="1440160"/>
          </a:xfrm>
          <a:prstGeom prst="rect">
            <a:avLst/>
          </a:prstGeom>
        </p:spPr>
      </p:pic>
      <p:pic>
        <p:nvPicPr>
          <p:cNvPr id="16" name="Picture 15" descr="ZEN_RB_20130318_155832_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1628800"/>
            <a:ext cx="2088232" cy="1392155"/>
          </a:xfrm>
          <a:prstGeom prst="rect">
            <a:avLst/>
          </a:prstGeom>
        </p:spPr>
      </p:pic>
      <p:pic>
        <p:nvPicPr>
          <p:cNvPr id="17" name="Picture 16" descr="ZEN_RB_20130318_134343_6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1628800"/>
            <a:ext cx="2736304" cy="4104458"/>
          </a:xfrm>
          <a:prstGeom prst="rect">
            <a:avLst/>
          </a:prstGeom>
        </p:spPr>
      </p:pic>
      <p:pic>
        <p:nvPicPr>
          <p:cNvPr id="18" name="Picture 17" descr="ZEN_RB_20130318_121510_19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96135" y="4293096"/>
            <a:ext cx="2160241" cy="14401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9552" y="594928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Highly successful conference once again promoting ASIEQ as a leading stakeholder.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548680"/>
            <a:ext cx="5114932" cy="846158"/>
          </a:xfrm>
        </p:spPr>
        <p:txBody>
          <a:bodyPr>
            <a:normAutofit fontScale="90000"/>
          </a:bodyPr>
          <a:lstStyle/>
          <a:p>
            <a:r>
              <a:rPr lang="en-CA" sz="3600" i="1" u="sng" dirty="0" smtClean="0">
                <a:solidFill>
                  <a:schemeClr val="tx2">
                    <a:lumMod val="75000"/>
                  </a:schemeClr>
                </a:solidFill>
              </a:rPr>
              <a:t>Conference focused  on </a:t>
            </a:r>
            <a:br>
              <a:rPr lang="en-CA" sz="3600" i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CA" sz="3600" i="1" u="sng" dirty="0" smtClean="0">
                <a:solidFill>
                  <a:schemeClr val="tx2">
                    <a:lumMod val="75000"/>
                  </a:schemeClr>
                </a:solidFill>
              </a:rPr>
              <a:t>Better Business Practices </a:t>
            </a:r>
            <a:endParaRPr lang="en-CA" sz="3600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4" descr="ASIEQ Conference EBIM Text C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06" y="1556792"/>
            <a:ext cx="6793762" cy="515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12700" ty="-1524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628800"/>
            <a:ext cx="1287350" cy="181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5292080" cy="1143000"/>
          </a:xfrm>
        </p:spPr>
        <p:txBody>
          <a:bodyPr>
            <a:normAutofit/>
          </a:bodyPr>
          <a:lstStyle/>
          <a:p>
            <a:pPr algn="l"/>
            <a:r>
              <a:rPr lang="en-CA" sz="3600" dirty="0" smtClean="0">
                <a:solidFill>
                  <a:schemeClr val="tx2">
                    <a:lumMod val="75000"/>
                  </a:schemeClr>
                </a:solidFill>
              </a:rPr>
              <a:t> Conference Outcomes </a:t>
            </a:r>
            <a:endParaRPr lang="en-CA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3573016"/>
            <a:ext cx="1296144" cy="186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1520" y="1484784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800" i="1" dirty="0" smtClean="0">
                <a:solidFill>
                  <a:schemeClr val="tx2">
                    <a:lumMod val="75000"/>
                  </a:schemeClr>
                </a:solidFill>
              </a:rPr>
              <a:t> Paying Attendees 			287 </a:t>
            </a:r>
          </a:p>
          <a:p>
            <a:pPr>
              <a:buFont typeface="Arial" pitchFamily="34" charset="0"/>
              <a:buChar char="•"/>
            </a:pPr>
            <a:r>
              <a:rPr lang="en-AU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800" i="1" dirty="0" smtClean="0">
                <a:solidFill>
                  <a:schemeClr val="tx2">
                    <a:lumMod val="75000"/>
                  </a:schemeClr>
                </a:solidFill>
              </a:rPr>
              <a:t>Name Tags Produced			350</a:t>
            </a:r>
          </a:p>
          <a:p>
            <a:pPr>
              <a:buFont typeface="Arial" pitchFamily="34" charset="0"/>
              <a:buChar char="•"/>
            </a:pPr>
            <a:r>
              <a:rPr lang="en-AU" sz="2800" i="1" dirty="0" smtClean="0">
                <a:solidFill>
                  <a:schemeClr val="tx2">
                    <a:lumMod val="75000"/>
                  </a:schemeClr>
                </a:solidFill>
              </a:rPr>
              <a:t> Seating per Day 				320</a:t>
            </a:r>
          </a:p>
          <a:p>
            <a:pPr>
              <a:buFont typeface="Arial" pitchFamily="34" charset="0"/>
              <a:buChar char="•"/>
            </a:pPr>
            <a:endParaRPr lang="en-AU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AU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800" i="1" dirty="0" smtClean="0">
                <a:solidFill>
                  <a:schemeClr val="tx2">
                    <a:lumMod val="75000"/>
                  </a:schemeClr>
                </a:solidFill>
              </a:rPr>
              <a:t>Income 					$218,000</a:t>
            </a:r>
          </a:p>
          <a:p>
            <a:pPr>
              <a:buFont typeface="Arial" pitchFamily="34" charset="0"/>
              <a:buChar char="•"/>
            </a:pPr>
            <a:r>
              <a:rPr lang="en-AU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800" i="1" dirty="0" smtClean="0">
                <a:solidFill>
                  <a:schemeClr val="tx2">
                    <a:lumMod val="75000"/>
                  </a:schemeClr>
                </a:solidFill>
              </a:rPr>
              <a:t>Expenditure 				$193,000</a:t>
            </a:r>
          </a:p>
          <a:p>
            <a:pPr>
              <a:buFont typeface="Arial" pitchFamily="34" charset="0"/>
              <a:buChar char="•"/>
            </a:pPr>
            <a:r>
              <a:rPr lang="en-AU" sz="2800" i="1" dirty="0" smtClean="0">
                <a:solidFill>
                  <a:schemeClr val="tx2">
                    <a:lumMod val="75000"/>
                  </a:schemeClr>
                </a:solidFill>
              </a:rPr>
              <a:t> Surplus 					$25,000</a:t>
            </a:r>
          </a:p>
          <a:p>
            <a:pPr>
              <a:buFont typeface="Arial" pitchFamily="34" charset="0"/>
              <a:buChar char="•"/>
            </a:pPr>
            <a:r>
              <a:rPr lang="en-AU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800" i="1" dirty="0" smtClean="0">
                <a:solidFill>
                  <a:schemeClr val="tx2">
                    <a:lumMod val="75000"/>
                  </a:schemeClr>
                </a:solidFill>
              </a:rPr>
              <a:t>Less possible Tax				</a:t>
            </a:r>
            <a:r>
              <a:rPr lang="en-AU" sz="2800" i="1" u="sng" dirty="0" smtClean="0">
                <a:solidFill>
                  <a:schemeClr val="tx2">
                    <a:lumMod val="75000"/>
                  </a:schemeClr>
                </a:solidFill>
              </a:rPr>
              <a:t>$8,000</a:t>
            </a:r>
          </a:p>
          <a:p>
            <a:pPr>
              <a:buFont typeface="Arial" pitchFamily="34" charset="0"/>
              <a:buChar char="•"/>
            </a:pPr>
            <a:r>
              <a:rPr lang="en-AU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AU" sz="2800" i="1" dirty="0" smtClean="0">
                <a:solidFill>
                  <a:schemeClr val="tx2">
                    <a:lumMod val="75000"/>
                  </a:schemeClr>
                </a:solidFill>
              </a:rPr>
              <a:t>Balance to Marketing &amp; Education	</a:t>
            </a:r>
            <a:r>
              <a:rPr lang="en-AU" sz="2800" i="1" u="sng" dirty="0" smtClean="0">
                <a:solidFill>
                  <a:schemeClr val="tx2">
                    <a:lumMod val="75000"/>
                  </a:schemeClr>
                </a:solidFill>
              </a:rPr>
              <a:t>$17,000</a:t>
            </a:r>
          </a:p>
          <a:p>
            <a:r>
              <a:rPr lang="en-AU" sz="2800" i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12700" ty="-1524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dirty="0" smtClean="0">
                <a:solidFill>
                  <a:schemeClr val="tx2">
                    <a:lumMod val="75000"/>
                  </a:schemeClr>
                </a:solidFill>
              </a:rPr>
              <a:t>2014 </a:t>
            </a:r>
            <a:r>
              <a:rPr lang="en-CA" sz="3600" dirty="0" smtClean="0">
                <a:solidFill>
                  <a:schemeClr val="tx2">
                    <a:lumMod val="75000"/>
                  </a:schemeClr>
                </a:solidFill>
              </a:rPr>
              <a:t>EBIM Calendar </a:t>
            </a:r>
            <a:endParaRPr lang="en-CA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1916832"/>
            <a:ext cx="26642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Development of the 2014 Employer </a:t>
            </a:r>
          </a:p>
          <a:p>
            <a:pPr algn="ctr"/>
            <a:r>
              <a:rPr lang="en-AU" sz="2800" dirty="0" smtClean="0"/>
              <a:t>Based Injury Management </a:t>
            </a:r>
          </a:p>
          <a:p>
            <a:pPr algn="ctr"/>
            <a:r>
              <a:rPr lang="en-AU" sz="2800" dirty="0" smtClean="0"/>
              <a:t>Calendar –</a:t>
            </a:r>
          </a:p>
          <a:p>
            <a:pPr algn="ctr"/>
            <a:r>
              <a:rPr lang="en-A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Currently seeking  interest before final Commitment  </a:t>
            </a:r>
            <a:endParaRPr lang="en-AU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565629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12700" ty="-1524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sieq Ne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61657">
            <a:off x="4269261" y="2140496"/>
            <a:ext cx="4183879" cy="2824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563072" cy="1162050"/>
          </a:xfrm>
        </p:spPr>
        <p:txBody>
          <a:bodyPr>
            <a:normAutofit/>
          </a:bodyPr>
          <a:lstStyle/>
          <a:p>
            <a:pPr algn="l"/>
            <a:r>
              <a:rPr lang="en-CA" sz="3200" dirty="0" smtClean="0">
                <a:solidFill>
                  <a:schemeClr val="tx2">
                    <a:lumMod val="75000"/>
                  </a:schemeClr>
                </a:solidFill>
              </a:rPr>
              <a:t>New ASIEQ Website  </a:t>
            </a:r>
            <a:endParaRPr lang="en-CA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 descr="Asieq Homepage 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81394">
            <a:off x="1041768" y="2139779"/>
            <a:ext cx="3510186" cy="28801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5589240"/>
            <a:ext cx="6963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dirty="0" smtClean="0"/>
              <a:t>Now operating in various versions of internet explorer.</a:t>
            </a:r>
          </a:p>
          <a:p>
            <a:pPr algn="ctr"/>
            <a:r>
              <a:rPr lang="en-AU" sz="2400" dirty="0" smtClean="0"/>
              <a:t> Design allows easy access for mobile phone users 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12700" ty="-1524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563072" cy="1162050"/>
          </a:xfrm>
        </p:spPr>
        <p:txBody>
          <a:bodyPr>
            <a:normAutofit/>
          </a:bodyPr>
          <a:lstStyle/>
          <a:p>
            <a:pPr algn="l"/>
            <a:r>
              <a:rPr lang="en-CA" sz="3200" dirty="0" smtClean="0">
                <a:solidFill>
                  <a:schemeClr val="tx2">
                    <a:lumMod val="75000"/>
                  </a:schemeClr>
                </a:solidFill>
              </a:rPr>
              <a:t>Need </a:t>
            </a:r>
            <a:r>
              <a:rPr lang="en-CA" sz="3200" dirty="0" smtClean="0">
                <a:solidFill>
                  <a:schemeClr val="tx2">
                    <a:lumMod val="75000"/>
                  </a:schemeClr>
                </a:solidFill>
              </a:rPr>
              <a:t>help </a:t>
            </a:r>
            <a:r>
              <a:rPr lang="en-CA" sz="3200" dirty="0" smtClean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en-CA" sz="3200" dirty="0" smtClean="0">
                <a:solidFill>
                  <a:schemeClr val="tx2">
                    <a:lumMod val="75000"/>
                  </a:schemeClr>
                </a:solidFill>
              </a:rPr>
              <a:t>keep news current  </a:t>
            </a:r>
            <a:endParaRPr lang="en-CA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About Asie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09268">
            <a:off x="975430" y="1989630"/>
            <a:ext cx="3498967" cy="2888479"/>
          </a:xfrm>
          <a:prstGeom prst="rect">
            <a:avLst/>
          </a:prstGeom>
        </p:spPr>
      </p:pic>
      <p:pic>
        <p:nvPicPr>
          <p:cNvPr id="5" name="Picture 4" descr="Asieq Even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55460">
            <a:off x="3915326" y="2224695"/>
            <a:ext cx="4018280" cy="27879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584" y="566124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Please forward items of interest  to Neil at McCalls 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12700" ty="-1524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563072" cy="814412"/>
          </a:xfrm>
        </p:spPr>
        <p:txBody>
          <a:bodyPr>
            <a:normAutofit/>
          </a:bodyPr>
          <a:lstStyle/>
          <a:p>
            <a:pPr algn="l"/>
            <a:r>
              <a:rPr lang="en-CA" sz="3200" dirty="0" smtClean="0">
                <a:solidFill>
                  <a:schemeClr val="tx2">
                    <a:lumMod val="75000"/>
                  </a:schemeClr>
                </a:solidFill>
              </a:rPr>
              <a:t>Website Sponsorship </a:t>
            </a:r>
            <a:endParaRPr lang="en-CA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013176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Require sponsors for Website to cover</a:t>
            </a:r>
          </a:p>
          <a:p>
            <a:pPr algn="ctr"/>
            <a:r>
              <a:rPr lang="en-AU" sz="2800" dirty="0" smtClean="0"/>
              <a:t> Annual operating Costs – Need to introduce </a:t>
            </a:r>
          </a:p>
          <a:p>
            <a:pPr algn="ctr"/>
            <a:r>
              <a:rPr lang="en-AU" sz="2800" dirty="0" smtClean="0"/>
              <a:t>fee for advertising provider events  </a:t>
            </a:r>
            <a:endParaRPr lang="en-A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4176464" cy="318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4048" y="1988840"/>
            <a:ext cx="36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Sponsorship to be renewed in conjunction </a:t>
            </a:r>
          </a:p>
          <a:p>
            <a:pPr algn="ctr"/>
            <a:r>
              <a:rPr lang="en-AU" sz="3200" dirty="0" smtClean="0"/>
              <a:t>with annual membership fees </a:t>
            </a:r>
            <a:endParaRPr lang="en-AU" sz="3200" dirty="0"/>
          </a:p>
        </p:txBody>
      </p:sp>
      <p:sp>
        <p:nvSpPr>
          <p:cNvPr id="8" name="Oval 7"/>
          <p:cNvSpPr/>
          <p:nvPr/>
        </p:nvSpPr>
        <p:spPr>
          <a:xfrm>
            <a:off x="1043608" y="2348880"/>
            <a:ext cx="288032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12700" ty="-1524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563072" cy="814412"/>
          </a:xfrm>
        </p:spPr>
        <p:txBody>
          <a:bodyPr>
            <a:normAutofit/>
          </a:bodyPr>
          <a:lstStyle/>
          <a:p>
            <a:pPr algn="l"/>
            <a:r>
              <a:rPr lang="en-CA" sz="3200" dirty="0" smtClean="0">
                <a:solidFill>
                  <a:schemeClr val="tx2">
                    <a:lumMod val="75000"/>
                  </a:schemeClr>
                </a:solidFill>
              </a:rPr>
              <a:t>Long Service Leave </a:t>
            </a:r>
            <a:endParaRPr lang="en-CA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556792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Bill has now reached 10 Years on the Executive and is stepping down from the Marketing and Education Sub Committee</a:t>
            </a:r>
            <a:endParaRPr lang="en-A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3356992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Currently resolving outstanding issues and will allocate provisions to ensure finances are set aside to ensure certain activities will have funds to proceed until the next conference. 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971057" y="4581128"/>
            <a:ext cx="71697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Allocation 1 - $30, 000 to be allocated as seed money for 2015 conference </a:t>
            </a:r>
          </a:p>
          <a:p>
            <a:r>
              <a:rPr lang="en-AU" dirty="0" smtClean="0"/>
              <a:t>Allocation 2 - $5,000 allocate to 2014 &amp; 2014 A4 Calendar </a:t>
            </a:r>
          </a:p>
          <a:p>
            <a:r>
              <a:rPr lang="en-AU" dirty="0" smtClean="0"/>
              <a:t>Further allocations to be determined once Q-COMP sponsorship </a:t>
            </a:r>
          </a:p>
          <a:p>
            <a:r>
              <a:rPr lang="en-AU" dirty="0" smtClean="0"/>
              <a:t>and Board Room lunch costs have been paid. Also budget will need to be </a:t>
            </a:r>
          </a:p>
          <a:p>
            <a:r>
              <a:rPr lang="en-AU" dirty="0" smtClean="0"/>
              <a:t>set for  the 2014 Employer Based Injury Management Calendar .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294</Words>
  <Application>Microsoft Office PowerPoint</Application>
  <PresentationFormat>On-screen Show (4:3)</PresentationFormat>
  <Paragraphs>48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Marketing and Education Subcommittee Report </vt:lpstr>
      <vt:lpstr>2013  EBIM Conference </vt:lpstr>
      <vt:lpstr>Conference focused  on  Better Business Practices </vt:lpstr>
      <vt:lpstr> Conference Outcomes </vt:lpstr>
      <vt:lpstr>2014 EBIM Calendar </vt:lpstr>
      <vt:lpstr>New ASIEQ Website  </vt:lpstr>
      <vt:lpstr>Need help to keep news current  </vt:lpstr>
      <vt:lpstr>Website Sponsorship </vt:lpstr>
      <vt:lpstr>Long Service Leave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Selena</dc:creator>
  <cp:lastModifiedBy>Bill Nevin</cp:lastModifiedBy>
  <cp:revision>54</cp:revision>
  <dcterms:created xsi:type="dcterms:W3CDTF">2011-11-11T02:13:58Z</dcterms:created>
  <dcterms:modified xsi:type="dcterms:W3CDTF">2013-05-07T21:55:54Z</dcterms:modified>
</cp:coreProperties>
</file>