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72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A811-DA53-4525-AFFD-E398611C4D01}" type="datetimeFigureOut">
              <a:rPr lang="en-AU" smtClean="0"/>
              <a:t>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F718-E3C9-4D6D-AD66-1313F2B4C11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21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RedHealth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9088" y="0"/>
            <a:ext cx="97930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6051" y="2551837"/>
            <a:ext cx="4432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Presentation: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</a:p>
          <a:p>
            <a:pPr algn="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BOB IVERS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ORTHOPAEDIC SURGEON, CIME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819472"/>
            <a:ext cx="5715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30363" y="130972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1. Before the consultation </a:t>
            </a:r>
            <a:b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(client, you)</a:t>
            </a: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9160" y="1772816"/>
            <a:ext cx="8145676" cy="3728366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(a) Prepare the brief and letter of instruction.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(b) Educate the examinee.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(c) Explain the process.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(d) Emphasise aspects important to the examiner: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Punctuality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Prepare psychologically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Bring relevant information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Bring a support person if necessary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Underwear is not optional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30363" y="130972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1. (a). Prepare the brief and letter of instruction (Client)</a:t>
            </a: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1900" y="1738900"/>
            <a:ext cx="8289692" cy="3800374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Ensure the information is available. 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Radiology reports.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Treating professional reports GP notes etc. 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Avoid duplication.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Logical order.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Relevant claim number.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Be clear as to what is required from the report.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Has the condition been accepted? Causation??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What aspect of the injury or condition must be addressed?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Any specific questions? Ensure the questions are not a repeat of  the previous questions.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30363" y="130972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1. (b) Educate the examinee (Client)</a:t>
            </a: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39967" y="1572532"/>
            <a:ext cx="8073673" cy="3923499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Non confrontational process.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Purpose is to assist with the management of the claim.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 treatment advice will be offered and do not seek it.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Bring all relevant information including radiology.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Think about the likely questions: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How did the injury occur?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When did it occur?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treatment have you had?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Ok to bring a support person.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30363" y="130972"/>
            <a:ext cx="9404723" cy="1400530"/>
          </a:xfrm>
        </p:spPr>
        <p:txBody>
          <a:bodyPr>
            <a:norm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1. (c)  Explain the process (IME)</a:t>
            </a: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531502"/>
            <a:ext cx="8073673" cy="3923499"/>
          </a:xfrm>
        </p:spPr>
        <p:txBody>
          <a:bodyPr>
            <a:normAutofit fontScale="92500" lnSpcReduction="1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Reception staff.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Reduce examinee anxiety.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Comprehensive consent form.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Role of the examiner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Role of chaperone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Aim is to gain information but not make worse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Audiotape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Permission to seek online radiology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99592" y="572608"/>
            <a:ext cx="7524328" cy="54726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Independent Medical Examination and Report   Dr Robert </a:t>
            </a:r>
            <a:r>
              <a:rPr lang="en-A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Ivers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 Orthopaedic Surgeon.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PATIENT ATTENDANCE &amp; CONSENT CONFIRMATION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I,……………………………………………………..confirm that I attended an independent medical assessment with Dr </a:t>
            </a:r>
            <a:r>
              <a:rPr lang="en-AU" sz="4000" dirty="0" err="1">
                <a:latin typeface="Arial" panose="020B0604020202020204" pitchFamily="34" charset="0"/>
                <a:cs typeface="Arial" panose="020B0604020202020204" pitchFamily="34" charset="0"/>
              </a:rPr>
              <a:t>Ivers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on ………../………./……….</a:t>
            </a:r>
          </a:p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 understand that I am being assessed by Dr </a:t>
            </a:r>
            <a:r>
              <a:rPr lang="en-AU" sz="4000" dirty="0" err="1">
                <a:latin typeface="Arial" panose="020B0604020202020204" pitchFamily="34" charset="0"/>
                <a:cs typeface="Arial" panose="020B0604020202020204" pitchFamily="34" charset="0"/>
              </a:rPr>
              <a:t>Ivers</a:t>
            </a: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 for the purposes of the doctor writing a report for the referring client (for example WorkCover / Insurer) who requested that I attend the examination.</a:t>
            </a:r>
          </a:p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 acknowledge and agree that Dr </a:t>
            </a:r>
            <a:r>
              <a:rPr lang="en-AU" sz="4000" dirty="0" err="1">
                <a:latin typeface="Arial" panose="020B0604020202020204" pitchFamily="34" charset="0"/>
                <a:cs typeface="Arial" panose="020B0604020202020204" pitchFamily="34" charset="0"/>
              </a:rPr>
              <a:t>Ivers</a:t>
            </a: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 will not be treating me.  I understand that the information that I discuss will be included in a report being sent to this client.</a:t>
            </a:r>
          </a:p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 consent to undergoing the assessment by the doctor, including any necessary history taking, physical examination, and reasonable tests including radiography. If female, I consent to having a female chaperone present during the clinical examination.</a:t>
            </a:r>
          </a:p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 I agree that for quality and accuracy purposes the consultation may be tape recorded. If I do not wish to have the consultation tape-recorded, I will notify Dr </a:t>
            </a:r>
            <a:r>
              <a:rPr lang="en-AU" sz="4000" dirty="0" err="1">
                <a:latin typeface="Arial" panose="020B0604020202020204" pitchFamily="34" charset="0"/>
                <a:cs typeface="Arial" panose="020B0604020202020204" pitchFamily="34" charset="0"/>
              </a:rPr>
              <a:t>Ivers</a:t>
            </a: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 at the beginning of the consultation. I acknowledge that a copy of the audiotape will be available to me, or my legal representatives, on request.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3548" y="914472"/>
            <a:ext cx="8136904" cy="5832648"/>
          </a:xfrm>
        </p:spPr>
        <p:txBody>
          <a:bodyPr>
            <a:normAutofit/>
          </a:bodyPr>
          <a:lstStyle/>
          <a:p>
            <a:r>
              <a:rPr lang="en-AU" sz="1600" dirty="0"/>
              <a:t> 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I agree to the obtaining of photographic identification.  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Whilst the nature of the clinical examination demands that I exhibit the best movement possible, as requested, I agree that I will advise Dr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Ivers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immediately if I experience any difficulties during the examination, or if a certain test is causing too much discomfort. I understand that some pain, stiffness or other symptoms are produced in most physical examinations of this sort, for instance when touching a tender spot or checking how far a stiff joint can move, and such findings are helpful in understanding my condition. 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I give permission to Dr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Ivers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to view any radiographs which may be made available electronically by radiology providers.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Signed………………………………………………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Dated………./………./……….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Witness…………………………………………….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8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72026"/>
            <a:ext cx="939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The consent form is the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2492896"/>
            <a:ext cx="59105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Use as an educational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Provide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Construct a defensive wall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14235"/>
            <a:ext cx="502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Chaperone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932" y="1548850"/>
            <a:ext cx="8200540" cy="136652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consent to undergoing the assessment by the doctor, including any necessary history taking, physical examination, and reasonable tests including radiography. If female, I consent to having a female chaperone present during the clinical examination.</a:t>
            </a:r>
            <a:endParaRPr lang="en-S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20610"/>
            <a:ext cx="4277073" cy="2851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88640"/>
            <a:ext cx="502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Audiotape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7724" y="2435498"/>
            <a:ext cx="6624736" cy="168507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agree that for quality and accuracy purposes the consultation may be tape recorded. If I do not wish to have the consultation tape-recorded, I will notify Dr Ivers at the beginning of the consultation. I acknowledge that a copy of the audiotape will be available to me, or my legal representatives, on request.</a:t>
            </a:r>
            <a:endParaRPr lang="en-S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r="28931"/>
          <a:stretch/>
        </p:blipFill>
        <p:spPr>
          <a:xfrm>
            <a:off x="683568" y="1700808"/>
            <a:ext cx="1368152" cy="3140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88640"/>
            <a:ext cx="502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Audiotape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1152" y="1682509"/>
            <a:ext cx="8617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Controversial.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Not all jurisdictions approve.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Quality and accuracy.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Defence against allegations.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Encourage examiner to be 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Encourage logic and completeness.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r="28931"/>
          <a:stretch/>
        </p:blipFill>
        <p:spPr>
          <a:xfrm>
            <a:off x="539552" y="1340768"/>
            <a:ext cx="1699592" cy="3901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3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58337" cy="1320098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Why do we need to talk about how to conduct an IME?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0331" y="2132856"/>
            <a:ext cx="8070141" cy="3650449"/>
          </a:xfrm>
        </p:spPr>
        <p:txBody>
          <a:bodyPr>
            <a:normAutofit fontScale="62500" lnSpcReduction="20000"/>
          </a:bodyPr>
          <a:lstStyle/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Episode of great anxiety for some examinees.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Many examinees have a parallel psychosocial complaint.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Many feel aggrieved before they arrive.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Claims may be protracted.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The desired surgical outcome may be elusive.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Uptick in the number of “made worse” claims according to lawyers.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No need for any confrontation.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We are starting out with a disadvantage.</a:t>
            </a:r>
          </a:p>
          <a:p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The process is becoming more sophisticated and complex.</a:t>
            </a:r>
          </a:p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9057" y="273016"/>
            <a:ext cx="562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</a:rPr>
              <a:t>“Made worse”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1600" y="1844824"/>
            <a:ext cx="7416824" cy="264072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Whilst the nature of the clinical examination demands that I exhibit the best movement possible, as requested, I agree that I will advise Dr Ivers immediately if I experience any difficulties during the examination, or if a certain test is causing too much discomfort. I understand that some pain, stiffness or other symptoms are produced in most physical examinations of this sort, for instance when touching a tender spot or checking how far a stiff joint can move, and such findings are helpful in understanding my condition. 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88640"/>
            <a:ext cx="667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</a:rPr>
              <a:t>Electronic radiographs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41444" y="2513713"/>
            <a:ext cx="4695986" cy="104797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give permission to Dr Ivers to view any radiographs which may be made available electronically by radiology providers.</a:t>
            </a:r>
            <a:endParaRPr lang="en-S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"/>
          <a:stretch/>
        </p:blipFill>
        <p:spPr>
          <a:xfrm>
            <a:off x="179512" y="1340768"/>
            <a:ext cx="3892205" cy="4231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9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420888"/>
            <a:ext cx="9123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</a:rPr>
              <a:t>Pain disability questionnaire PDQ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7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624598"/>
            <a:ext cx="8956983" cy="53750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1.  Does your pain interfere with your normal work inside and outside the home?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Work normally                                                                        Unable to work at all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2.  Does your pain interfere with personal care (such as washing, dressing, etc.)?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Take care of myself completely                  Need help with all my personal care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3.   Does your pain interfere with your traveling?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Travel anywhere I like                                                     Only travel to see doctors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4.   Does your pain affect your ability to sit or stand?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No problems                                                                          Can not sit/stand at all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5.   Does your pain affect your ability to lift overhead, grasp objects, or reach for things?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No problems                                                                                   Can not do at all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6.   Does your pain affect your ability to lift objects off the floor, bend, stoop, or squat?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No problems               Can not do at all</a:t>
            </a:r>
          </a:p>
          <a:p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5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8729" y="692696"/>
            <a:ext cx="8946541" cy="6467911"/>
          </a:xfrm>
        </p:spPr>
        <p:txBody>
          <a:bodyPr>
            <a:normAutofit fontScale="77500" lnSpcReduction="20000"/>
          </a:bodyPr>
          <a:lstStyle/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7.   Does your pain affect your ability to walk or run?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No problems                                                                          Can not walk/run at all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8.  Has your income declined since your pain began?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No decline                                                                                           Lost all income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9.   Do you have to take pain medication every day to control your pain?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No medication needed                         On pain medication throughout the day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10.  Does your pain force your to see doctors much more often than before your pain began?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Never see doctors                                                                         See doctors weekly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11.   Does your pain interfere with your ability to see the people who are important to you as much as you would like?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No problem                                                                                        Never see them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12.  Does your pain interfere with recreational activities and hobbies that are important to you?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No interference                                                                               Total interference</a:t>
            </a:r>
          </a:p>
          <a:p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2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35" y="400010"/>
            <a:ext cx="90364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13.  Do you need the help of your family and friends to complete everyday tasks (including both work outside the home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and housework) because of your pain?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Never need help                                                                                  Need help all the time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14.  Do you now feel more depressed, tense, or anxious than before your pain began?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No depression/tension                                                                 Severe depression/tension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15. Are there emotional problems caused by your pain that interfere with your family, social and or work activities?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No problems                                                                                           Severe problems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0 -------- 1 --------2 --------3 --------4 -------- 5 -------- 6 --------7 -------- 8 -------- 9 -------- 10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Examiner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OTHER COMMENTS: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With Permission from: </a:t>
            </a: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Anagnostis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C et al: The Pain Disability Questionnaire: A New Psychometrically Sound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Measure for Chronic Musculoskeletal Disorders. Spine 2004; 29 (20): 2290-2302.</a:t>
            </a:r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692696" y="-243408"/>
            <a:ext cx="9404723" cy="1400530"/>
          </a:xfrm>
        </p:spPr>
        <p:txBody>
          <a:bodyPr/>
          <a:lstStyle/>
          <a:p>
            <a:r>
              <a:rPr lang="en-AU" dirty="0"/>
              <a:t>                      PDQ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0001" y="812150"/>
            <a:ext cx="8623998" cy="4956494"/>
          </a:xfrm>
        </p:spPr>
        <p:txBody>
          <a:bodyPr/>
          <a:lstStyle/>
          <a:p>
            <a:r>
              <a:rPr lang="en-SG" sz="2400" dirty="0">
                <a:latin typeface="Arial" panose="020B0604020202020204" pitchFamily="34" charset="0"/>
                <a:cs typeface="Arial" panose="020B0604020202020204" pitchFamily="34" charset="0"/>
              </a:rPr>
              <a:t>Functional assessment instrument designed for evaluating chronic disabling musculoskeletal disorders.</a:t>
            </a:r>
          </a:p>
          <a:p>
            <a:r>
              <a:rPr lang="en-SG" sz="2400" dirty="0">
                <a:latin typeface="Arial" panose="020B0604020202020204" pitchFamily="34" charset="0"/>
                <a:cs typeface="Arial" panose="020B0604020202020204" pitchFamily="34" charset="0"/>
              </a:rPr>
              <a:t>Assesses function/disability as affected by pain.</a:t>
            </a:r>
          </a:p>
          <a:p>
            <a:r>
              <a:rPr lang="en-SG" sz="2400" dirty="0">
                <a:latin typeface="Arial" panose="020B0604020202020204" pitchFamily="34" charset="0"/>
                <a:cs typeface="Arial" panose="020B0604020202020204" pitchFamily="34" charset="0"/>
              </a:rPr>
              <a:t>There is a predictive validity of the PDQ in its relationship to 1-year post-treatment work- and health-related outcome.</a:t>
            </a:r>
          </a:p>
          <a:p>
            <a:r>
              <a:rPr lang="en-SG" sz="2400" dirty="0">
                <a:latin typeface="Arial" panose="020B0604020202020204" pitchFamily="34" charset="0"/>
                <a:cs typeface="Arial" panose="020B0604020202020204" pitchFamily="34" charset="0"/>
              </a:rPr>
              <a:t>Incorporated into AMA 6.</a:t>
            </a:r>
          </a:p>
          <a:p>
            <a:r>
              <a:rPr lang="en-SG" sz="2400" dirty="0">
                <a:latin typeface="Arial" panose="020B0604020202020204" pitchFamily="34" charset="0"/>
                <a:cs typeface="Arial" panose="020B0604020202020204" pitchFamily="34" charset="0"/>
              </a:rPr>
              <a:t>Often correlates with the pain diagram.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19" y="3290397"/>
            <a:ext cx="2829280" cy="26488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71600" y="4104568"/>
            <a:ext cx="3890074" cy="1631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0  No disability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1-70  Mild disability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71-100  Moderate disability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101-130   Severe disability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131-150  Extreme disability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6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469" y="19472"/>
            <a:ext cx="9404723" cy="1400530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During the consultation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5484" y="1667190"/>
            <a:ext cx="8946541" cy="4195481"/>
          </a:xfrm>
        </p:spPr>
        <p:txBody>
          <a:bodyPr>
            <a:norm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Allow adequate time *******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Clear explanation of the roles.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Use a template for completeness.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Be prepared for compromise.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Be logical and complete.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52536" y="-63152"/>
            <a:ext cx="9661243" cy="1400530"/>
          </a:xfrm>
        </p:spPr>
        <p:txBody>
          <a:bodyPr/>
          <a:lstStyle/>
          <a:p>
            <a:r>
              <a:rPr lang="en-AU" dirty="0"/>
              <a:t>During the consultation: Useful terms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37765" cy="4195481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“Need to understand what has happened”.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“And how it affects you”.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“We have been brought together to assist with……”.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“Offer a snap shot of how you are on this day.”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“Need to see the best movement/strength that you can muster.”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“Do not do a movement if it is likely</a:t>
            </a:r>
          </a:p>
          <a:p>
            <a:pPr marL="0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    to cause you pain.”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95490"/>
            <a:ext cx="2370084" cy="1939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43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450" y="0"/>
            <a:ext cx="9404723" cy="1400530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After the consultation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377690"/>
            <a:ext cx="8505447" cy="4195481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Information overload.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end of the consultation is most vulnerable period.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 gratuitous comments.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Reception staff.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Exit satisfaction form?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Timely report.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75430"/>
            <a:ext cx="197167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30362" y="23935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Disconnect between what is feared and what actually happens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98329" cy="302433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010531" cy="302433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6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9404723" cy="1400530"/>
          </a:xfrm>
        </p:spPr>
        <p:txBody>
          <a:bodyPr/>
          <a:lstStyle/>
          <a:p>
            <a:r>
              <a:rPr lang="en-AU" dirty="0"/>
              <a:t>         </a:t>
            </a: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Desired outcome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7904" y="1517163"/>
            <a:ext cx="54360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Happy examinee fair and no bias.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No made worse allegations.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Happy client  ********.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Happy medico.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Good solid timely report.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Can be defended.</a:t>
            </a:r>
          </a:p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Reduced clarifications.</a:t>
            </a:r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48" y="5026714"/>
            <a:ext cx="990600" cy="9906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" y="2268621"/>
            <a:ext cx="3315099" cy="252028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95736" y="1556792"/>
            <a:ext cx="8946541" cy="41954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5800" dirty="0"/>
              <a:t>    </a:t>
            </a:r>
          </a:p>
          <a:p>
            <a:pPr marL="457200" lvl="1" indent="0"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57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95736" y="1556792"/>
            <a:ext cx="8946541" cy="41954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5800" dirty="0"/>
              <a:t>    </a:t>
            </a:r>
          </a:p>
          <a:p>
            <a:pPr marL="457200" lvl="1" indent="0">
              <a:buNone/>
            </a:pP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52536" y="227058"/>
            <a:ext cx="9073008" cy="1400530"/>
          </a:xfrm>
        </p:spPr>
        <p:txBody>
          <a:bodyPr/>
          <a:lstStyle/>
          <a:p>
            <a:r>
              <a:rPr lang="en-AU" dirty="0"/>
              <a:t>           </a:t>
            </a: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Need to avoid Bias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785340"/>
            <a:ext cx="4176059" cy="3816424"/>
          </a:xfrm>
        </p:spPr>
        <p:txBody>
          <a:bodyPr>
            <a:normAutofit fontScale="92500"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Inclination or prejudice for or against one person or group, especially in a way considered to be unfair.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An apprehension of bias: the test is; would a fair-minded and informed member of the public apprehend that you might not approach your task with the required impartiality.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888837" cy="30667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58759" y="216430"/>
            <a:ext cx="9404723" cy="1400530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What is an IME?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9552" y="1616960"/>
            <a:ext cx="8505718" cy="4307423"/>
          </a:xfrm>
        </p:spPr>
        <p:txBody>
          <a:bodyPr>
            <a:normAutofit fontScale="32500" lnSpcReduction="20000"/>
          </a:bodyPr>
          <a:lstStyle/>
          <a:p>
            <a:r>
              <a:rPr lang="en-AU" sz="8000" dirty="0">
                <a:latin typeface="Arial" panose="020B0604020202020204" pitchFamily="34" charset="0"/>
                <a:cs typeface="Arial" panose="020B0604020202020204" pitchFamily="34" charset="0"/>
              </a:rPr>
              <a:t>Not a standard medical consultation.</a:t>
            </a:r>
          </a:p>
          <a:p>
            <a:r>
              <a:rPr lang="en-AU" sz="8000" dirty="0">
                <a:latin typeface="Arial" panose="020B0604020202020204" pitchFamily="34" charset="0"/>
                <a:cs typeface="Arial" panose="020B0604020202020204" pitchFamily="34" charset="0"/>
              </a:rPr>
              <a:t>No doctor patient relationship established.</a:t>
            </a:r>
          </a:p>
          <a:p>
            <a:r>
              <a:rPr lang="en-AU" sz="8000" dirty="0">
                <a:latin typeface="Arial" panose="020B0604020202020204" pitchFamily="34" charset="0"/>
                <a:cs typeface="Arial" panose="020B0604020202020204" pitchFamily="34" charset="0"/>
              </a:rPr>
              <a:t>Alteration in the expected outcome – claim finalised/loss of income, apparent restriction of treatment.</a:t>
            </a:r>
          </a:p>
          <a:p>
            <a:r>
              <a:rPr lang="en-AU" sz="8000" dirty="0">
                <a:latin typeface="Arial" panose="020B0604020202020204" pitchFamily="34" charset="0"/>
                <a:cs typeface="Arial" panose="020B0604020202020204" pitchFamily="34" charset="0"/>
              </a:rPr>
              <a:t>Change in the power structure. Examinee is empowered.</a:t>
            </a:r>
          </a:p>
          <a:p>
            <a:r>
              <a:rPr lang="en-AU" sz="8000" dirty="0">
                <a:latin typeface="Arial" panose="020B0604020202020204" pitchFamily="34" charset="0"/>
                <a:cs typeface="Arial" panose="020B0604020202020204" pitchFamily="34" charset="0"/>
              </a:rPr>
              <a:t>The examiner is at increased risk.</a:t>
            </a:r>
          </a:p>
          <a:p>
            <a:r>
              <a:rPr lang="en-AU" sz="8000" dirty="0">
                <a:latin typeface="Arial" panose="020B0604020202020204" pitchFamily="34" charset="0"/>
                <a:cs typeface="Arial" panose="020B0604020202020204" pitchFamily="34" charset="0"/>
              </a:rPr>
              <a:t>There are several parties involved.</a:t>
            </a:r>
          </a:p>
          <a:p>
            <a:r>
              <a:rPr lang="en-AU" sz="8000" dirty="0">
                <a:latin typeface="Arial" panose="020B0604020202020204" pitchFamily="34" charset="0"/>
                <a:cs typeface="Arial" panose="020B0604020202020204" pitchFamily="34" charset="0"/>
              </a:rPr>
              <a:t>Need to re-think the process to produce mutual fairness.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4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1" y="1118159"/>
            <a:ext cx="6865750" cy="4959458"/>
          </a:xfrm>
          <a:ln w="57150">
            <a:solidFill>
              <a:srgbClr val="FF0000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89875" y="-6851"/>
            <a:ext cx="9404723" cy="140053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Tensions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1477" y="321297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Examinee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5776" y="2061336"/>
            <a:ext cx="128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Employer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2770" y="1553505"/>
            <a:ext cx="1332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Insurer/</a:t>
            </a:r>
          </a:p>
          <a:p>
            <a:r>
              <a:rPr lang="en-AU" sz="2000" dirty="0"/>
              <a:t>client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3176" y="1907448"/>
            <a:ext cx="114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Law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124960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236220" y="0"/>
            <a:ext cx="9404723" cy="1400530"/>
          </a:xfrm>
        </p:spPr>
        <p:txBody>
          <a:bodyPr/>
          <a:lstStyle/>
          <a:p>
            <a:r>
              <a:rPr lang="en-AU" dirty="0"/>
              <a:t>         </a:t>
            </a: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Desired outcome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5579" y="1916832"/>
            <a:ext cx="49892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Happy examinee fair and no bias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No made worse allegations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Happy client insurer, </a:t>
            </a:r>
            <a:r>
              <a:rPr lang="en-AU" sz="2800" dirty="0" err="1">
                <a:latin typeface="Arial" panose="020B0604020202020204" pitchFamily="34" charset="0"/>
                <a:cs typeface="Arial" panose="020B0604020202020204" pitchFamily="34" charset="0"/>
              </a:rPr>
              <a:t>insuree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Happy medico ******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Good solid timely report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Can be defended</a:t>
            </a:r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Reduced clarifications</a:t>
            </a:r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/>
          </a:p>
          <a:p>
            <a:endParaRPr lang="en-AU" sz="36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" y="2132856"/>
            <a:ext cx="3693968" cy="280831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94848" cy="1342862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What can be done to achieve fairness and satisfaction?</a:t>
            </a: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946541" cy="4195481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 Before the consultation.</a:t>
            </a:r>
          </a:p>
          <a:p>
            <a:pPr marL="0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  During the consultation.</a:t>
            </a:r>
          </a:p>
          <a:p>
            <a:pPr marL="0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  After the consultation.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C2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34067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Anatomy of an IME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30363" y="130972"/>
            <a:ext cx="9404723" cy="1400530"/>
          </a:xfrm>
        </p:spPr>
        <p:txBody>
          <a:bodyPr>
            <a:normAutofit/>
          </a:bodyPr>
          <a:lstStyle/>
          <a:p>
            <a:r>
              <a:rPr lang="en-AU" b="1" dirty="0"/>
              <a:t>1. 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Before the consultation (me)</a:t>
            </a: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4527" y="1453019"/>
            <a:ext cx="7974941" cy="3901381"/>
          </a:xfrm>
        </p:spPr>
        <p:txBody>
          <a:bodyPr>
            <a:normAutofit fontScale="85000" lnSpcReduction="2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(a) Read the brief thoroughly. Make notes.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 (b)  Check the purpose of the report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Medical Examination?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Permanent Impairment?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Causation?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Medicolegal?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 (c) Check the jurisdiction.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(d) Allow time.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 (e)  Obtain relevant training AMA, GEPI, DVA, Commonwealth.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5" y="2434839"/>
            <a:ext cx="3093861" cy="201622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376264" cy="16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0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037EE1BEF27469E8F410079C5B24D" ma:contentTypeVersion="2" ma:contentTypeDescription="Create a new document." ma:contentTypeScope="" ma:versionID="d732f2ccf0486401f4567f72e44d8496">
  <xsd:schema xmlns:xsd="http://www.w3.org/2001/XMLSchema" xmlns:xs="http://www.w3.org/2001/XMLSchema" xmlns:p="http://schemas.microsoft.com/office/2006/metadata/properties" xmlns:ns2="6c64bf7e-0a39-40d8-8d3e-1e07ce993db7" targetNamespace="http://schemas.microsoft.com/office/2006/metadata/properties" ma:root="true" ma:fieldsID="124cd58026dd7e97597cd5c4be06d482" ns2:_="">
    <xsd:import namespace="6c64bf7e-0a39-40d8-8d3e-1e07ce993d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4bf7e-0a39-40d8-8d3e-1e07ce993d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17ED3-94D5-40B5-8A1A-6C45DAAA61F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6c64bf7e-0a39-40d8-8d3e-1e07ce993db7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8B0A70-4435-4E24-BEC8-A7A8DC98A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64bf7e-0a39-40d8-8d3e-1e07ce993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C812A9-A807-4522-8EBF-0CA8DB5421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2049</Words>
  <Application>Microsoft Office PowerPoint</Application>
  <PresentationFormat>On-screen Show (4:3)</PresentationFormat>
  <Paragraphs>266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Why do we need to talk about how to conduct an IME?</vt:lpstr>
      <vt:lpstr>PowerPoint Presentation</vt:lpstr>
      <vt:lpstr>           Need to avoid Bias</vt:lpstr>
      <vt:lpstr>What is an IME?</vt:lpstr>
      <vt:lpstr>Tensions</vt:lpstr>
      <vt:lpstr>         Desired outcome</vt:lpstr>
      <vt:lpstr>What can be done to achieve fairness and satisfaction?</vt:lpstr>
      <vt:lpstr>1.  Before the consultation (me)</vt:lpstr>
      <vt:lpstr>1. Before the consultation  (client, you)</vt:lpstr>
      <vt:lpstr>1. (a). Prepare the brief and letter of instruction (Client)</vt:lpstr>
      <vt:lpstr>1. (b) Educate the examinee (Client)</vt:lpstr>
      <vt:lpstr>1. (c)  Explain the process (IME)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PDQ</vt:lpstr>
      <vt:lpstr>During the consultation</vt:lpstr>
      <vt:lpstr>During the consultation: Useful terms</vt:lpstr>
      <vt:lpstr>After the consultation</vt:lpstr>
      <vt:lpstr>         Desired outcome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Brent Wallace</dc:creator>
  <cp:lastModifiedBy>Melanie Kerslake</cp:lastModifiedBy>
  <cp:revision>29</cp:revision>
  <dcterms:created xsi:type="dcterms:W3CDTF">2015-02-27T02:12:20Z</dcterms:created>
  <dcterms:modified xsi:type="dcterms:W3CDTF">2017-05-08T23:42:29Z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0x010100FE3037EE1BEF27469E8F410079C5B24D</vt:lpwstr>
  </property>
</Properties>
</file>