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1" r:id="rId6"/>
  </p:sldMasterIdLst>
  <p:notesMasterIdLst>
    <p:notesMasterId r:id="rId21"/>
  </p:notesMasterIdLst>
  <p:handoutMasterIdLst>
    <p:handoutMasterId r:id="rId22"/>
  </p:handoutMasterIdLst>
  <p:sldIdLst>
    <p:sldId id="256" r:id="rId7"/>
    <p:sldId id="306" r:id="rId8"/>
    <p:sldId id="311" r:id="rId9"/>
    <p:sldId id="312" r:id="rId10"/>
    <p:sldId id="307" r:id="rId11"/>
    <p:sldId id="313" r:id="rId12"/>
    <p:sldId id="314" r:id="rId13"/>
    <p:sldId id="316" r:id="rId14"/>
    <p:sldId id="317" r:id="rId15"/>
    <p:sldId id="318" r:id="rId16"/>
    <p:sldId id="319" r:id="rId17"/>
    <p:sldId id="320" r:id="rId18"/>
    <p:sldId id="321"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4F80"/>
    <a:srgbClr val="DC6F23"/>
    <a:srgbClr val="4294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83960" autoAdjust="0"/>
  </p:normalViewPr>
  <p:slideViewPr>
    <p:cSldViewPr>
      <p:cViewPr varScale="1">
        <p:scale>
          <a:sx n="120" d="100"/>
          <a:sy n="120" d="100"/>
        </p:scale>
        <p:origin x="768" y="91"/>
      </p:cViewPr>
      <p:guideLst>
        <p:guide orient="horz" pos="2160"/>
        <p:guide pos="2880"/>
      </p:guideLst>
    </p:cSldViewPr>
  </p:slideViewPr>
  <p:outlineViewPr>
    <p:cViewPr>
      <p:scale>
        <a:sx n="33" d="100"/>
        <a:sy n="33" d="100"/>
      </p:scale>
      <p:origin x="0" y="-2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4042"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AD90D6-7E59-4021-8598-E7F27B49E7CF}" type="datetimeFigureOut">
              <a:rPr lang="en-AU" smtClean="0"/>
              <a:t>9/11/2016</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B40549-CF95-4935-BB17-FB4C983CCBB0}" type="slidenum">
              <a:rPr lang="en-AU" smtClean="0"/>
              <a:t>‹#›</a:t>
            </a:fld>
            <a:endParaRPr lang="en-AU"/>
          </a:p>
        </p:txBody>
      </p:sp>
    </p:spTree>
    <p:extLst>
      <p:ext uri="{BB962C8B-B14F-4D97-AF65-F5344CB8AC3E}">
        <p14:creationId xmlns:p14="http://schemas.microsoft.com/office/powerpoint/2010/main" val="2852168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F6B7B-F22D-43C5-80A4-7E1003CE82FA}" type="datetimeFigureOut">
              <a:rPr lang="en-AU" smtClean="0"/>
              <a:t>9/11/2016</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B1071-0C13-4384-BF06-A269B29AB8D3}" type="slidenum">
              <a:rPr lang="en-AU" smtClean="0"/>
              <a:t>‹#›</a:t>
            </a:fld>
            <a:endParaRPr lang="en-AU" dirty="0"/>
          </a:p>
        </p:txBody>
      </p:sp>
    </p:spTree>
    <p:extLst>
      <p:ext uri="{BB962C8B-B14F-4D97-AF65-F5344CB8AC3E}">
        <p14:creationId xmlns:p14="http://schemas.microsoft.com/office/powerpoint/2010/main" val="4116072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eadsup.org.au/docs/default-source/resources/bl1269-brochure---pwc-roi-analysis.pdf?sfvrsn=6"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1" dirty="0"/>
          </a:p>
        </p:txBody>
      </p:sp>
      <p:sp>
        <p:nvSpPr>
          <p:cNvPr id="4" name="Slide Number Placeholder 3"/>
          <p:cNvSpPr>
            <a:spLocks noGrp="1"/>
          </p:cNvSpPr>
          <p:nvPr>
            <p:ph type="sldNum" sz="quarter" idx="10"/>
          </p:nvPr>
        </p:nvSpPr>
        <p:spPr/>
        <p:txBody>
          <a:bodyPr/>
          <a:lstStyle/>
          <a:p>
            <a:fld id="{994B1071-0C13-4384-BF06-A269B29AB8D3}" type="slidenum">
              <a:rPr lang="en-AU" smtClean="0"/>
              <a:t>1</a:t>
            </a:fld>
            <a:endParaRPr lang="en-AU" dirty="0"/>
          </a:p>
        </p:txBody>
      </p:sp>
    </p:spTree>
    <p:extLst>
      <p:ext uri="{BB962C8B-B14F-4D97-AF65-F5344CB8AC3E}">
        <p14:creationId xmlns:p14="http://schemas.microsoft.com/office/powerpoint/2010/main" val="2330384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10</a:t>
            </a:fld>
            <a:endParaRPr lang="en-AU" dirty="0"/>
          </a:p>
        </p:txBody>
      </p:sp>
    </p:spTree>
    <p:extLst>
      <p:ext uri="{BB962C8B-B14F-4D97-AF65-F5344CB8AC3E}">
        <p14:creationId xmlns:p14="http://schemas.microsoft.com/office/powerpoint/2010/main" val="2522337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11</a:t>
            </a:fld>
            <a:endParaRPr lang="en-AU" dirty="0"/>
          </a:p>
        </p:txBody>
      </p:sp>
    </p:spTree>
    <p:extLst>
      <p:ext uri="{BB962C8B-B14F-4D97-AF65-F5344CB8AC3E}">
        <p14:creationId xmlns:p14="http://schemas.microsoft.com/office/powerpoint/2010/main" val="862949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12</a:t>
            </a:fld>
            <a:endParaRPr lang="en-AU" dirty="0"/>
          </a:p>
        </p:txBody>
      </p:sp>
    </p:spTree>
    <p:extLst>
      <p:ext uri="{BB962C8B-B14F-4D97-AF65-F5344CB8AC3E}">
        <p14:creationId xmlns:p14="http://schemas.microsoft.com/office/powerpoint/2010/main" val="1693558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13</a:t>
            </a:fld>
            <a:endParaRPr lang="en-AU" dirty="0"/>
          </a:p>
        </p:txBody>
      </p:sp>
    </p:spTree>
    <p:extLst>
      <p:ext uri="{BB962C8B-B14F-4D97-AF65-F5344CB8AC3E}">
        <p14:creationId xmlns:p14="http://schemas.microsoft.com/office/powerpoint/2010/main" val="2081021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Questions?</a:t>
            </a:r>
            <a:endParaRPr lang="en-AU" dirty="0"/>
          </a:p>
        </p:txBody>
      </p:sp>
      <p:sp>
        <p:nvSpPr>
          <p:cNvPr id="4" name="Slide Number Placeholder 3"/>
          <p:cNvSpPr>
            <a:spLocks noGrp="1"/>
          </p:cNvSpPr>
          <p:nvPr>
            <p:ph type="sldNum" sz="quarter" idx="10"/>
          </p:nvPr>
        </p:nvSpPr>
        <p:spPr/>
        <p:txBody>
          <a:bodyPr/>
          <a:lstStyle/>
          <a:p>
            <a:fld id="{994B1071-0C13-4384-BF06-A269B29AB8D3}" type="slidenum">
              <a:rPr lang="en-AU" smtClean="0"/>
              <a:t>14</a:t>
            </a:fld>
            <a:endParaRPr lang="en-AU" dirty="0"/>
          </a:p>
        </p:txBody>
      </p:sp>
    </p:spTree>
    <p:extLst>
      <p:ext uri="{BB962C8B-B14F-4D97-AF65-F5344CB8AC3E}">
        <p14:creationId xmlns:p14="http://schemas.microsoft.com/office/powerpoint/2010/main" val="397141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2</a:t>
            </a:fld>
            <a:endParaRPr lang="en-AU" dirty="0"/>
          </a:p>
        </p:txBody>
      </p:sp>
    </p:spTree>
    <p:extLst>
      <p:ext uri="{BB962C8B-B14F-4D97-AF65-F5344CB8AC3E}">
        <p14:creationId xmlns:p14="http://schemas.microsoft.com/office/powerpoint/2010/main" val="1487539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3</a:t>
            </a:fld>
            <a:endParaRPr lang="en-AU" dirty="0"/>
          </a:p>
        </p:txBody>
      </p:sp>
    </p:spTree>
    <p:extLst>
      <p:ext uri="{BB962C8B-B14F-4D97-AF65-F5344CB8AC3E}">
        <p14:creationId xmlns:p14="http://schemas.microsoft.com/office/powerpoint/2010/main" val="2829268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4</a:t>
            </a:fld>
            <a:endParaRPr lang="en-AU" dirty="0"/>
          </a:p>
        </p:txBody>
      </p:sp>
    </p:spTree>
    <p:extLst>
      <p:ext uri="{BB962C8B-B14F-4D97-AF65-F5344CB8AC3E}">
        <p14:creationId xmlns:p14="http://schemas.microsoft.com/office/powerpoint/2010/main" val="3752834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5</a:t>
            </a:fld>
            <a:endParaRPr lang="en-AU" dirty="0"/>
          </a:p>
        </p:txBody>
      </p:sp>
    </p:spTree>
    <p:extLst>
      <p:ext uri="{BB962C8B-B14F-4D97-AF65-F5344CB8AC3E}">
        <p14:creationId xmlns:p14="http://schemas.microsoft.com/office/powerpoint/2010/main" val="749851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6</a:t>
            </a:fld>
            <a:endParaRPr lang="en-AU" dirty="0"/>
          </a:p>
        </p:txBody>
      </p:sp>
    </p:spTree>
    <p:extLst>
      <p:ext uri="{BB962C8B-B14F-4D97-AF65-F5344CB8AC3E}">
        <p14:creationId xmlns:p14="http://schemas.microsoft.com/office/powerpoint/2010/main" val="435901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7</a:t>
            </a:fld>
            <a:endParaRPr lang="en-AU" dirty="0"/>
          </a:p>
        </p:txBody>
      </p:sp>
    </p:spTree>
    <p:extLst>
      <p:ext uri="{BB962C8B-B14F-4D97-AF65-F5344CB8AC3E}">
        <p14:creationId xmlns:p14="http://schemas.microsoft.com/office/powerpoint/2010/main" val="2536654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8</a:t>
            </a:fld>
            <a:endParaRPr lang="en-AU" dirty="0"/>
          </a:p>
        </p:txBody>
      </p:sp>
    </p:spTree>
    <p:extLst>
      <p:ext uri="{BB962C8B-B14F-4D97-AF65-F5344CB8AC3E}">
        <p14:creationId xmlns:p14="http://schemas.microsoft.com/office/powerpoint/2010/main" val="3708744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US" dirty="0"/>
              <a:t>Untreated mental health conditions are costing Australian employers over $10 billion annually through absenteeism, reduced productivity and workers’ compensation claims, according to 2014 PricewaterhouseCoopers Australia (PwC) research.</a:t>
            </a:r>
          </a:p>
          <a:p>
            <a:endParaRPr lang="en-US" dirty="0" smtClean="0"/>
          </a:p>
          <a:p>
            <a:r>
              <a:rPr lang="en-US" dirty="0" smtClean="0"/>
              <a:t>Whilst </a:t>
            </a:r>
            <a:r>
              <a:rPr lang="en-US" dirty="0"/>
              <a:t>this is a significant cost, Queensland businesses can take heart knowing that investing in mental health action plans can pay dividends</a:t>
            </a:r>
            <a:r>
              <a:rPr lang="en-US" dirty="0" smtClean="0"/>
              <a:t>. The </a:t>
            </a:r>
            <a:r>
              <a:rPr lang="en-US" dirty="0"/>
              <a:t>PwC research </a:t>
            </a:r>
            <a:r>
              <a:rPr lang="en-US" dirty="0">
                <a:hlinkClick r:id="rId3"/>
              </a:rPr>
              <a:t>Creating a mentally healthy workplace—Return on investment analysis</a:t>
            </a:r>
            <a:r>
              <a:rPr lang="en-US" dirty="0"/>
              <a:t>, was conducted for </a:t>
            </a:r>
            <a:r>
              <a:rPr lang="en-US" dirty="0" err="1"/>
              <a:t>beyondblue</a:t>
            </a:r>
            <a:r>
              <a:rPr lang="en-US" dirty="0"/>
              <a:t> and the National Mental Health Commission and suggests businesses can earn a $2.30 return on investment for every dollar they spend on managing mental health.</a:t>
            </a:r>
          </a:p>
          <a:p>
            <a:endParaRPr lang="en-US" dirty="0" smtClean="0"/>
          </a:p>
          <a:p>
            <a:r>
              <a:rPr lang="en-US" dirty="0" smtClean="0"/>
              <a:t>That’s </a:t>
            </a:r>
            <a:r>
              <a:rPr lang="en-US" dirty="0"/>
              <a:t>why managing and preventing mental health problems in the workplace makes sense commercially and benefits worker wellbeing.</a:t>
            </a:r>
          </a:p>
          <a:p>
            <a:endParaRPr lang="en-US" dirty="0" smtClean="0"/>
          </a:p>
          <a:p>
            <a:r>
              <a:rPr lang="en-US" dirty="0" smtClean="0"/>
              <a:t>WorkCover </a:t>
            </a:r>
            <a:r>
              <a:rPr lang="en-US" dirty="0"/>
              <a:t>received over 3,700 mental health claims in 2014-2015 and paid out over $45 million in compensation </a:t>
            </a:r>
            <a:r>
              <a:rPr lang="en-US" dirty="0" smtClean="0"/>
              <a:t>costs. Workers </a:t>
            </a:r>
            <a:r>
              <a:rPr lang="en-US" dirty="0"/>
              <a:t>with mental health claims took on average 91 days off work; over three times longer than any other injury recovery timeframe</a:t>
            </a:r>
            <a:r>
              <a:rPr lang="en-US" dirty="0" smtClean="0"/>
              <a:t>.</a:t>
            </a:r>
            <a:endParaRPr lang="en-US" dirty="0"/>
          </a:p>
        </p:txBody>
      </p:sp>
      <p:sp>
        <p:nvSpPr>
          <p:cNvPr id="4" name="Slide Number Placeholder 3"/>
          <p:cNvSpPr>
            <a:spLocks noGrp="1"/>
          </p:cNvSpPr>
          <p:nvPr>
            <p:ph type="sldNum" sz="quarter" idx="10"/>
          </p:nvPr>
        </p:nvSpPr>
        <p:spPr/>
        <p:txBody>
          <a:bodyPr/>
          <a:lstStyle/>
          <a:p>
            <a:fld id="{994B1071-0C13-4384-BF06-A269B29AB8D3}" type="slidenum">
              <a:rPr lang="en-AU" smtClean="0"/>
              <a:t>9</a:t>
            </a:fld>
            <a:endParaRPr lang="en-AU" dirty="0"/>
          </a:p>
        </p:txBody>
      </p:sp>
    </p:spTree>
    <p:extLst>
      <p:ext uri="{BB962C8B-B14F-4D97-AF65-F5344CB8AC3E}">
        <p14:creationId xmlns:p14="http://schemas.microsoft.com/office/powerpoint/2010/main" val="163873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rgbClr val="2E4F8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Your name, your title</a:t>
            </a:r>
            <a:endParaRPr lang="en-AU" dirty="0"/>
          </a:p>
        </p:txBody>
      </p:sp>
      <p:sp>
        <p:nvSpPr>
          <p:cNvPr id="5" name="Title 4"/>
          <p:cNvSpPr>
            <a:spLocks noGrp="1"/>
          </p:cNvSpPr>
          <p:nvPr>
            <p:ph type="title"/>
          </p:nvPr>
        </p:nvSpPr>
        <p:spPr/>
        <p:txBody>
          <a:bodyPr/>
          <a:lstStyle/>
          <a:p>
            <a:r>
              <a:rPr lang="en-US" smtClean="0"/>
              <a:t>Click to edit Master title style</a:t>
            </a:r>
            <a:endParaRPr lang="en-AU" dirty="0"/>
          </a:p>
        </p:txBody>
      </p:sp>
    </p:spTree>
    <p:extLst>
      <p:ext uri="{BB962C8B-B14F-4D97-AF65-F5344CB8AC3E}">
        <p14:creationId xmlns:p14="http://schemas.microsoft.com/office/powerpoint/2010/main" val="2272328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a:bodyPr>
          <a:lstStyle>
            <a:lvl1pPr algn="l">
              <a:defRPr sz="3600">
                <a:solidFill>
                  <a:srgbClr val="2E4F80"/>
                </a:solidFill>
                <a:latin typeface="Arial" panose="020B0604020202020204" pitchFamily="34" charset="0"/>
                <a:cs typeface="Arial" panose="020B0604020202020204"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lvl1pPr>
              <a:defRPr sz="2800">
                <a:solidFill>
                  <a:srgbClr val="2E4F80"/>
                </a:solidFill>
                <a:latin typeface="Arial" panose="020B0604020202020204" pitchFamily="34" charset="0"/>
                <a:cs typeface="Arial" panose="020B0604020202020204" pitchFamily="34" charset="0"/>
              </a:defRPr>
            </a:lvl1pPr>
            <a:lvl2pPr>
              <a:defRPr sz="2400">
                <a:solidFill>
                  <a:srgbClr val="2E4F80"/>
                </a:solidFill>
                <a:latin typeface="Arial" panose="020B0604020202020204" pitchFamily="34" charset="0"/>
                <a:cs typeface="Arial" panose="020B0604020202020204" pitchFamily="34" charset="0"/>
              </a:defRPr>
            </a:lvl2pPr>
            <a:lvl3pPr>
              <a:defRPr sz="2000">
                <a:solidFill>
                  <a:srgbClr val="2E4F80"/>
                </a:solidFill>
                <a:latin typeface="Arial" panose="020B0604020202020204" pitchFamily="34" charset="0"/>
                <a:cs typeface="Arial" panose="020B0604020202020204" pitchFamily="34" charset="0"/>
              </a:defRPr>
            </a:lvl3pPr>
            <a:lvl4pPr>
              <a:defRPr sz="1800">
                <a:solidFill>
                  <a:srgbClr val="2E4F80"/>
                </a:solidFill>
                <a:latin typeface="Arial" panose="020B0604020202020204" pitchFamily="34" charset="0"/>
                <a:cs typeface="Arial" panose="020B0604020202020204" pitchFamily="34" charset="0"/>
              </a:defRPr>
            </a:lvl4pPr>
            <a:lvl5pPr>
              <a:defRPr sz="1600">
                <a:solidFill>
                  <a:srgbClr val="2E4F80"/>
                </a:solidFill>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5181161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3393969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E4F80"/>
                </a:solidFill>
                <a:latin typeface="Arial" panose="020B0604020202020204" pitchFamily="34" charset="0"/>
                <a:cs typeface="Arial" panose="020B0604020202020204" pitchFamily="34" charset="0"/>
              </a:defRPr>
            </a:lvl1pPr>
          </a:lstStyle>
          <a:p>
            <a:r>
              <a:rPr lang="en-US" smtClean="0"/>
              <a:t>Click to edit Master title style</a:t>
            </a:r>
            <a:endParaRPr lang="en-AU" dirty="0"/>
          </a:p>
        </p:txBody>
      </p:sp>
      <p:sp>
        <p:nvSpPr>
          <p:cNvPr id="3" name="Oval 2"/>
          <p:cNvSpPr/>
          <p:nvPr userDrawn="1"/>
        </p:nvSpPr>
        <p:spPr>
          <a:xfrm>
            <a:off x="1115616" y="2276872"/>
            <a:ext cx="1080120" cy="1080120"/>
          </a:xfrm>
          <a:prstGeom prst="ellipse">
            <a:avLst/>
          </a:prstGeom>
          <a:solidFill>
            <a:srgbClr val="DC6F23"/>
          </a:solidFill>
          <a:ln>
            <a:solidFill>
              <a:srgbClr val="DC6F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19550" y="2879725"/>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31274" y="4122042"/>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84168" y="3570385"/>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68720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0881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03D569E-567C-4D4A-8A92-6566D72FC6CC}" type="slidenum">
              <a:rPr lang="en-AU" smtClean="0"/>
              <a:t>‹#›</a:t>
            </a:fld>
            <a:endParaRPr lang="en-AU" dirty="0"/>
          </a:p>
        </p:txBody>
      </p:sp>
    </p:spTree>
    <p:extLst>
      <p:ext uri="{BB962C8B-B14F-4D97-AF65-F5344CB8AC3E}">
        <p14:creationId xmlns:p14="http://schemas.microsoft.com/office/powerpoint/2010/main" val="26606610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03D569E-567C-4D4A-8A92-6566D72FC6CC}" type="slidenum">
              <a:rPr lang="en-AU" smtClean="0"/>
              <a:t>‹#›</a:t>
            </a:fld>
            <a:endParaRPr lang="en-AU" dirty="0"/>
          </a:p>
        </p:txBody>
      </p:sp>
    </p:spTree>
    <p:extLst>
      <p:ext uri="{BB962C8B-B14F-4D97-AF65-F5344CB8AC3E}">
        <p14:creationId xmlns:p14="http://schemas.microsoft.com/office/powerpoint/2010/main" val="15930961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Tree>
    <p:extLst>
      <p:ext uri="{BB962C8B-B14F-4D97-AF65-F5344CB8AC3E}">
        <p14:creationId xmlns:p14="http://schemas.microsoft.com/office/powerpoint/2010/main" val="36890833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pic>
        <p:nvPicPr>
          <p:cNvPr id="11" name="Picture 10"/>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67544" y="6260640"/>
            <a:ext cx="1512168" cy="483361"/>
          </a:xfrm>
          <a:prstGeom prst="rect">
            <a:avLst/>
          </a:prstGeom>
        </p:spPr>
      </p:pic>
      <p:pic>
        <p:nvPicPr>
          <p:cNvPr id="7" name="Picture 6"/>
          <p:cNvPicPr>
            <a:picLocks noChangeAspect="1"/>
          </p:cNvPicPr>
          <p:nvPr userDrawn="1"/>
        </p:nvPicPr>
        <p:blipFill rotWithShape="1">
          <a:blip r:embed="rId11">
            <a:extLst>
              <a:ext uri="{28A0092B-C50C-407E-A947-70E740481C1C}">
                <a14:useLocalDpi xmlns:a14="http://schemas.microsoft.com/office/drawing/2010/main" val="0"/>
              </a:ext>
            </a:extLst>
          </a:blip>
          <a:srcRect l="75604" t="67203"/>
          <a:stretch/>
        </p:blipFill>
        <p:spPr>
          <a:xfrm>
            <a:off x="8098657" y="5832649"/>
            <a:ext cx="1045343" cy="1052735"/>
          </a:xfrm>
          <a:prstGeom prst="rect">
            <a:avLst/>
          </a:prstGeom>
        </p:spPr>
      </p:pic>
    </p:spTree>
    <p:extLst>
      <p:ext uri="{BB962C8B-B14F-4D97-AF65-F5344CB8AC3E}">
        <p14:creationId xmlns:p14="http://schemas.microsoft.com/office/powerpoint/2010/main" val="26193446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7" r:id="rId4"/>
    <p:sldLayoutId id="2147483668" r:id="rId5"/>
    <p:sldLayoutId id="2147483669" r:id="rId6"/>
    <p:sldLayoutId id="2147483670" r:id="rId7"/>
    <p:sldLayoutId id="2147483660" r:id="rId8"/>
  </p:sldLayoutIdLst>
  <p:timing>
    <p:tnLst>
      <p:par>
        <p:cTn id="1" dur="indefinite" restart="never" nodeType="tmRoot"/>
      </p:par>
    </p:tnLst>
  </p:timing>
  <p:hf sldNum="0" hdr="0" ftr="0" dt="0"/>
  <p:txStyles>
    <p:titleStyle>
      <a:lvl1pPr algn="l" defTabSz="914400" rtl="0" eaLnBrk="1" latinLnBrk="0" hangingPunct="1">
        <a:spcBef>
          <a:spcPct val="0"/>
        </a:spcBef>
        <a:buNone/>
        <a:defRPr sz="3600" kern="1200">
          <a:solidFill>
            <a:srgbClr val="2E4F8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E4F8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rgbClr val="2E4F8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2E4F8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2E4F8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2E4F8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comcare.gov.au/__data/assets/pdf_file/0010/158815/04052_CMG_Barriers_to_RTW_v6.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worksafe.qld.gov.au/news/2016/three-myths-about-workplace-injuries" TargetMode="External"/><Relationship Id="rId13" Type="http://schemas.openxmlformats.org/officeDocument/2006/relationships/hyperlink" Target="https://www.worksafe.qld.gov.au/news/2016/risks-for-new-workers" TargetMode="External"/><Relationship Id="rId3" Type="http://schemas.openxmlformats.org/officeDocument/2006/relationships/hyperlink" Target="https://www.worksafe.qld.gov.au/news/2016/the-big-three-causes-of-musculoskeletal-injuries" TargetMode="External"/><Relationship Id="rId7" Type="http://schemas.openxmlformats.org/officeDocument/2006/relationships/hyperlink" Target="https://www.worksafe.qld.gov.au/news/2016/how-to-minimise-manual-handling-injuries" TargetMode="External"/><Relationship Id="rId12" Type="http://schemas.openxmlformats.org/officeDocument/2006/relationships/hyperlink" Target="https://www.workcoverqld.com.au/news/2016/sports-medicine-team-model" TargetMode="External"/><Relationship Id="rId2" Type="http://schemas.openxmlformats.org/officeDocument/2006/relationships/notesSlide" Target="../notesSlides/notesSlide4.xml"/><Relationship Id="rId16" Type="http://schemas.openxmlformats.org/officeDocument/2006/relationships/hyperlink" Target="https://www.worksafe.qld.gov.au/news/2016/people-handling-injuries-regularly-re-assess-clients-needs-for-safe-transfers" TargetMode="External"/><Relationship Id="rId1" Type="http://schemas.openxmlformats.org/officeDocument/2006/relationships/slideLayout" Target="../slideLayouts/slideLayout2.xml"/><Relationship Id="rId6" Type="http://schemas.openxmlformats.org/officeDocument/2006/relationships/hyperlink" Target="https://www.worksafe.qld.gov.au/news/2016/what-is-good-work-design" TargetMode="External"/><Relationship Id="rId11" Type="http://schemas.openxmlformats.org/officeDocument/2006/relationships/hyperlink" Target="https://www.workcoverqld.com.au/news/2016/sports-medicine-tools-to-monitor-injury-risk" TargetMode="External"/><Relationship Id="rId5" Type="http://schemas.openxmlformats.org/officeDocument/2006/relationships/hyperlink" Target="https://www.worksafe.qld.gov.au/news/2016/four-simple-steps-to-prevent-fall-injuries" TargetMode="External"/><Relationship Id="rId15" Type="http://schemas.openxmlformats.org/officeDocument/2006/relationships/hyperlink" Target="https://www.worksafe.qld.gov.au/news/2016/the-unique-risk-profile-of-young-workers" TargetMode="External"/><Relationship Id="rId10" Type="http://schemas.openxmlformats.org/officeDocument/2006/relationships/hyperlink" Target="https://www.workcoverqld.com.au/news/2016/the-industrial-athlete" TargetMode="External"/><Relationship Id="rId4" Type="http://schemas.openxmlformats.org/officeDocument/2006/relationships/hyperlink" Target="https://www.worksafe.qld.gov.au/news/2016/is-there-a-safe-way-to-lift" TargetMode="External"/><Relationship Id="rId9" Type="http://schemas.openxmlformats.org/officeDocument/2006/relationships/hyperlink" Target="https://www.worksafe.qld.gov.au/construction/articles/tradies-urged-to-keep-a-check-on-health-and-wellbeing" TargetMode="External"/><Relationship Id="rId14" Type="http://schemas.openxmlformats.org/officeDocument/2006/relationships/hyperlink" Target="https://www.worksafe.qld.gov.au/news/2016/four-steps-to-manage-hazardous-manual-task-risks-in-the-workpla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worksafe.qld.gov.au/musculoskeleta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worksafe.qld.gov.au/new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worksafe.qld.gov.au/news/2015/workcover-queensland-launches-2015-prevention-and-performance-initiativ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acp.edu.au/docs/default-source/default-document-library/what-the-research-is-telling-employers.pdf?sfvrsn=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www.safeworkaustralia.gov.au/sites/SWA/about/Publications/Documents/853/National-RTWS-role-employer-workplace-2013.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2180" y="2087880"/>
            <a:ext cx="4739640" cy="2682240"/>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160" y="6254750"/>
            <a:ext cx="190182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483768" y="4941168"/>
            <a:ext cx="4248472" cy="1415772"/>
          </a:xfrm>
          <a:prstGeom prst="rect">
            <a:avLst/>
          </a:prstGeom>
          <a:noFill/>
        </p:spPr>
        <p:txBody>
          <a:bodyPr wrap="square" rtlCol="0">
            <a:spAutoFit/>
          </a:bodyPr>
          <a:lstStyle/>
          <a:p>
            <a:pPr algn="ctr"/>
            <a:r>
              <a:rPr lang="en-AU" sz="2000" b="1" dirty="0" smtClean="0">
                <a:solidFill>
                  <a:srgbClr val="2E4F80"/>
                </a:solidFill>
                <a:latin typeface="Arial" panose="020B0604020202020204" pitchFamily="34" charset="0"/>
                <a:cs typeface="Arial" panose="020B0604020202020204" pitchFamily="34" charset="0"/>
              </a:rPr>
              <a:t>Matthew Bannan</a:t>
            </a:r>
          </a:p>
          <a:p>
            <a:pPr algn="ctr"/>
            <a:r>
              <a:rPr lang="en-AU" dirty="0" smtClean="0">
                <a:solidFill>
                  <a:srgbClr val="2E4F80"/>
                </a:solidFill>
                <a:latin typeface="Arial" panose="020B0604020202020204" pitchFamily="34" charset="0"/>
                <a:cs typeface="Arial" panose="020B0604020202020204" pitchFamily="34" charset="0"/>
              </a:rPr>
              <a:t>Industry Manager </a:t>
            </a:r>
            <a:r>
              <a:rPr lang="en-AU" dirty="0" smtClean="0">
                <a:solidFill>
                  <a:srgbClr val="2E4F80"/>
                </a:solidFill>
                <a:latin typeface="Arial" panose="020B0604020202020204" pitchFamily="34" charset="0"/>
                <a:cs typeface="Arial" panose="020B0604020202020204" pitchFamily="34" charset="0"/>
              </a:rPr>
              <a:t>Customer Experience</a:t>
            </a:r>
            <a:endParaRPr lang="en-AU" dirty="0" smtClean="0">
              <a:solidFill>
                <a:srgbClr val="2E4F80"/>
              </a:solidFill>
              <a:latin typeface="Arial" panose="020B0604020202020204" pitchFamily="34" charset="0"/>
              <a:cs typeface="Arial" panose="020B0604020202020204" pitchFamily="34" charset="0"/>
            </a:endParaRPr>
          </a:p>
          <a:p>
            <a:pPr algn="ctr"/>
            <a:endParaRPr lang="en-AU" sz="1600" dirty="0" smtClean="0">
              <a:latin typeface="Arial" panose="020B0604020202020204" pitchFamily="34" charset="0"/>
              <a:cs typeface="Arial" panose="020B0604020202020204" pitchFamily="34" charset="0"/>
            </a:endParaRPr>
          </a:p>
          <a:p>
            <a:pPr algn="ctr"/>
            <a:r>
              <a:rPr lang="en-AU" sz="1600" b="1" dirty="0">
                <a:latin typeface="Arial" panose="020B0604020202020204" pitchFamily="34" charset="0"/>
                <a:cs typeface="Arial" panose="020B0604020202020204" pitchFamily="34" charset="0"/>
              </a:rPr>
              <a:t>ASIEQ forum</a:t>
            </a:r>
          </a:p>
          <a:p>
            <a:pPr algn="ctr"/>
            <a:r>
              <a:rPr lang="en-AU" sz="1600" dirty="0" smtClean="0">
                <a:latin typeface="Arial" panose="020B0604020202020204" pitchFamily="34" charset="0"/>
                <a:cs typeface="Arial" panose="020B0604020202020204" pitchFamily="34" charset="0"/>
              </a:rPr>
              <a:t>Wednesday </a:t>
            </a:r>
            <a:r>
              <a:rPr lang="en-AU" sz="1600" dirty="0" smtClean="0">
                <a:latin typeface="Arial" panose="020B0604020202020204" pitchFamily="34" charset="0"/>
                <a:cs typeface="Arial" panose="020B0604020202020204" pitchFamily="34" charset="0"/>
              </a:rPr>
              <a:t>09 November 2016</a:t>
            </a:r>
            <a:endParaRPr lang="en-AU"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4533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Barriers to RTW</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a:spcBef>
                <a:spcPts val="432"/>
              </a:spcBef>
            </a:pPr>
            <a:r>
              <a:rPr lang="en-AU" sz="1800" dirty="0">
                <a:hlinkClick r:id="rId3"/>
              </a:rPr>
              <a:t>https://www.comcare.gov.au/__</a:t>
            </a:r>
            <a:r>
              <a:rPr lang="en-AU" sz="1800" dirty="0" smtClean="0">
                <a:hlinkClick r:id="rId3"/>
              </a:rPr>
              <a:t>data/assets/pdf_file/0010/158815/04052_CMG_Barriers_to_RTW_v6.pdf</a:t>
            </a:r>
            <a:endParaRPr lang="en-AU" sz="1800" dirty="0"/>
          </a:p>
          <a:p>
            <a:pPr>
              <a:spcBef>
                <a:spcPts val="432"/>
              </a:spcBef>
            </a:pPr>
            <a:r>
              <a:rPr lang="en-US" sz="1800" dirty="0" smtClean="0"/>
              <a:t>Published Sept 2016 - literature review</a:t>
            </a:r>
          </a:p>
          <a:p>
            <a:pPr>
              <a:spcBef>
                <a:spcPts val="432"/>
              </a:spcBef>
            </a:pPr>
            <a:r>
              <a:rPr lang="en-US" sz="1800" dirty="0" smtClean="0"/>
              <a:t>The </a:t>
            </a:r>
            <a:r>
              <a:rPr lang="en-US" sz="1800" dirty="0"/>
              <a:t>report examines the factors that influence return to work in a workers’ compensation context with a focus on injury characteristics and individual perceptions, and workplace relationships.</a:t>
            </a:r>
          </a:p>
          <a:p>
            <a:pPr marL="0" indent="0">
              <a:spcBef>
                <a:spcPts val="432"/>
              </a:spcBef>
              <a:buNone/>
            </a:pPr>
            <a:endParaRPr lang="en-AU" sz="1800" dirty="0" smtClean="0"/>
          </a:p>
          <a:p>
            <a:endParaRPr lang="en-AU" sz="1800" dirty="0"/>
          </a:p>
          <a:p>
            <a:endParaRPr lang="en-AU" sz="1600" dirty="0"/>
          </a:p>
        </p:txBody>
      </p:sp>
    </p:spTree>
    <p:extLst>
      <p:ext uri="{BB962C8B-B14F-4D97-AF65-F5344CB8AC3E}">
        <p14:creationId xmlns:p14="http://schemas.microsoft.com/office/powerpoint/2010/main" val="3541298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Barriers to RTW</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marL="0" indent="0">
              <a:spcBef>
                <a:spcPts val="432"/>
              </a:spcBef>
              <a:buNone/>
            </a:pPr>
            <a:r>
              <a:rPr lang="en-US" sz="1800" b="1" dirty="0" smtClean="0"/>
              <a:t>Key findings:</a:t>
            </a:r>
          </a:p>
          <a:p>
            <a:pPr>
              <a:spcBef>
                <a:spcPts val="432"/>
              </a:spcBef>
            </a:pPr>
            <a:r>
              <a:rPr lang="en-US" sz="1800" dirty="0" smtClean="0"/>
              <a:t>Return </a:t>
            </a:r>
            <a:r>
              <a:rPr lang="en-US" sz="1800" dirty="0"/>
              <a:t>to work is a multi-factorial outcome, meaning an injured employee’s experiences and situations are complex and return to work cannot be solely predicted from the physical or medical dimensions of an injury or illness.</a:t>
            </a:r>
          </a:p>
          <a:p>
            <a:pPr>
              <a:spcBef>
                <a:spcPts val="432"/>
              </a:spcBef>
            </a:pPr>
            <a:endParaRPr lang="en-AU" sz="1800" dirty="0" smtClean="0"/>
          </a:p>
          <a:p>
            <a:endParaRPr lang="en-AU" sz="1800" dirty="0"/>
          </a:p>
          <a:p>
            <a:endParaRPr lang="en-AU" sz="1600" dirty="0"/>
          </a:p>
        </p:txBody>
      </p:sp>
      <p:pic>
        <p:nvPicPr>
          <p:cNvPr id="4" name="Picture 3"/>
          <p:cNvPicPr>
            <a:picLocks noChangeAspect="1"/>
          </p:cNvPicPr>
          <p:nvPr/>
        </p:nvPicPr>
        <p:blipFill>
          <a:blip r:embed="rId3"/>
          <a:stretch>
            <a:fillRect/>
          </a:stretch>
        </p:blipFill>
        <p:spPr>
          <a:xfrm>
            <a:off x="980763" y="2708920"/>
            <a:ext cx="7182473" cy="3438823"/>
          </a:xfrm>
          <a:prstGeom prst="rect">
            <a:avLst/>
          </a:prstGeom>
        </p:spPr>
      </p:pic>
    </p:spTree>
    <p:extLst>
      <p:ext uri="{BB962C8B-B14F-4D97-AF65-F5344CB8AC3E}">
        <p14:creationId xmlns:p14="http://schemas.microsoft.com/office/powerpoint/2010/main" val="2187595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Barriers to RTW</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marL="0" indent="0">
              <a:spcBef>
                <a:spcPts val="432"/>
              </a:spcBef>
              <a:buNone/>
            </a:pPr>
            <a:r>
              <a:rPr lang="en-US" sz="1800" b="1" dirty="0" smtClean="0"/>
              <a:t>Key findings:</a:t>
            </a:r>
          </a:p>
          <a:p>
            <a:pPr>
              <a:spcBef>
                <a:spcPts val="432"/>
              </a:spcBef>
            </a:pPr>
            <a:r>
              <a:rPr lang="en-US" sz="1800" dirty="0" smtClean="0"/>
              <a:t>Interventions </a:t>
            </a:r>
            <a:r>
              <a:rPr lang="en-US" sz="1800" dirty="0"/>
              <a:t>should consider both the nature of the injury and an individual’s self-assessed health status</a:t>
            </a:r>
            <a:r>
              <a:rPr lang="en-US" sz="1800" dirty="0" smtClean="0"/>
              <a:t>.</a:t>
            </a:r>
          </a:p>
          <a:p>
            <a:pPr>
              <a:spcBef>
                <a:spcPts val="432"/>
              </a:spcBef>
            </a:pPr>
            <a:r>
              <a:rPr lang="en-US" sz="1800" dirty="0"/>
              <a:t>These findings indicate that, in appreciating the multi-factorial nature of return to work, interventions need to be mindful of the factors as they relate to the injury type, severity and location and the perceived pain levels and self-assessed health status. These are important components of the biopsychosocial model, and should not be discounted. </a:t>
            </a:r>
            <a:endParaRPr lang="en-US" sz="1800" dirty="0"/>
          </a:p>
          <a:p>
            <a:pPr>
              <a:spcBef>
                <a:spcPts val="432"/>
              </a:spcBef>
            </a:pPr>
            <a:endParaRPr lang="en-AU" sz="1800" dirty="0" smtClean="0"/>
          </a:p>
          <a:p>
            <a:endParaRPr lang="en-AU" sz="1800" dirty="0"/>
          </a:p>
          <a:p>
            <a:endParaRPr lang="en-AU" sz="1600" dirty="0"/>
          </a:p>
        </p:txBody>
      </p:sp>
      <p:pic>
        <p:nvPicPr>
          <p:cNvPr id="4" name="Picture 3"/>
          <p:cNvPicPr>
            <a:picLocks noChangeAspect="1"/>
          </p:cNvPicPr>
          <p:nvPr/>
        </p:nvPicPr>
        <p:blipFill>
          <a:blip r:embed="rId3"/>
          <a:stretch>
            <a:fillRect/>
          </a:stretch>
        </p:blipFill>
        <p:spPr>
          <a:xfrm>
            <a:off x="1977165" y="3791260"/>
            <a:ext cx="5189670" cy="2385267"/>
          </a:xfrm>
          <a:prstGeom prst="rect">
            <a:avLst/>
          </a:prstGeom>
        </p:spPr>
      </p:pic>
    </p:spTree>
    <p:extLst>
      <p:ext uri="{BB962C8B-B14F-4D97-AF65-F5344CB8AC3E}">
        <p14:creationId xmlns:p14="http://schemas.microsoft.com/office/powerpoint/2010/main" val="1493969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Barriers to RTW</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marL="0" indent="0">
              <a:spcBef>
                <a:spcPts val="432"/>
              </a:spcBef>
              <a:buNone/>
            </a:pPr>
            <a:r>
              <a:rPr lang="en-US" sz="1800" b="1" dirty="0" smtClean="0"/>
              <a:t>Key findings:</a:t>
            </a:r>
          </a:p>
          <a:p>
            <a:pPr>
              <a:spcBef>
                <a:spcPts val="432"/>
              </a:spcBef>
            </a:pPr>
            <a:r>
              <a:rPr lang="en-US" sz="1800" dirty="0" smtClean="0"/>
              <a:t>Workplace relationship factors can positively influence return to work</a:t>
            </a:r>
            <a:endParaRPr lang="en-AU" sz="1800" dirty="0"/>
          </a:p>
          <a:p>
            <a:endParaRPr lang="en-AU" sz="1600" dirty="0"/>
          </a:p>
        </p:txBody>
      </p:sp>
      <p:pic>
        <p:nvPicPr>
          <p:cNvPr id="4" name="Picture 3"/>
          <p:cNvPicPr>
            <a:picLocks noChangeAspect="1"/>
          </p:cNvPicPr>
          <p:nvPr/>
        </p:nvPicPr>
        <p:blipFill>
          <a:blip r:embed="rId3"/>
          <a:stretch>
            <a:fillRect/>
          </a:stretch>
        </p:blipFill>
        <p:spPr>
          <a:xfrm>
            <a:off x="957063" y="2792444"/>
            <a:ext cx="7262489" cy="2065199"/>
          </a:xfrm>
          <a:prstGeom prst="rect">
            <a:avLst/>
          </a:prstGeom>
        </p:spPr>
      </p:pic>
    </p:spTree>
    <p:extLst>
      <p:ext uri="{BB962C8B-B14F-4D97-AF65-F5344CB8AC3E}">
        <p14:creationId xmlns:p14="http://schemas.microsoft.com/office/powerpoint/2010/main" val="811474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2180" y="2087880"/>
            <a:ext cx="4739640" cy="2682240"/>
          </a:xfrm>
          <a:prstGeom prst="rect">
            <a:avLst/>
          </a:prstGeom>
        </p:spPr>
      </p:pic>
      <p:sp>
        <p:nvSpPr>
          <p:cNvPr id="2" name="TextBox 1"/>
          <p:cNvSpPr txBox="1"/>
          <p:nvPr/>
        </p:nvSpPr>
        <p:spPr>
          <a:xfrm>
            <a:off x="2483768" y="5085184"/>
            <a:ext cx="4248472" cy="1061829"/>
          </a:xfrm>
          <a:prstGeom prst="rect">
            <a:avLst/>
          </a:prstGeom>
          <a:noFill/>
        </p:spPr>
        <p:txBody>
          <a:bodyPr wrap="square" rtlCol="0">
            <a:spAutoFit/>
          </a:bodyPr>
          <a:lstStyle/>
          <a:p>
            <a:pPr algn="ctr">
              <a:lnSpc>
                <a:spcPct val="250000"/>
              </a:lnSpc>
            </a:pPr>
            <a:r>
              <a:rPr lang="en-AU" dirty="0" smtClean="0">
                <a:solidFill>
                  <a:srgbClr val="2E4F80"/>
                </a:solidFill>
              </a:rPr>
              <a:t>worksafe.qld.gov.au</a:t>
            </a:r>
          </a:p>
          <a:p>
            <a:pPr algn="ctr"/>
            <a:r>
              <a:rPr lang="en-AU" dirty="0" smtClean="0">
                <a:solidFill>
                  <a:srgbClr val="2E4F80"/>
                </a:solidFill>
              </a:rPr>
              <a:t>1300</a:t>
            </a:r>
            <a:r>
              <a:rPr lang="en-AU" dirty="0">
                <a:solidFill>
                  <a:srgbClr val="2E4F80"/>
                </a:solidFill>
              </a:rPr>
              <a:t> 362 </a:t>
            </a:r>
            <a:r>
              <a:rPr lang="en-AU" dirty="0" smtClean="0">
                <a:solidFill>
                  <a:srgbClr val="2E4F80"/>
                </a:solidFill>
              </a:rPr>
              <a:t>128</a:t>
            </a:r>
            <a:endParaRPr lang="en-AU" dirty="0">
              <a:solidFill>
                <a:srgbClr val="2E4F80"/>
              </a:solidFill>
            </a:endParaRPr>
          </a:p>
        </p:txBody>
      </p:sp>
      <p:sp>
        <p:nvSpPr>
          <p:cNvPr id="3" name="Rounded Rectangle 2"/>
          <p:cNvSpPr/>
          <p:nvPr/>
        </p:nvSpPr>
        <p:spPr>
          <a:xfrm>
            <a:off x="323528" y="6237312"/>
            <a:ext cx="1878652" cy="57606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98467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Musculoskeletal injuries campaign</a:t>
            </a:r>
            <a:endParaRPr lang="en-AU" dirty="0"/>
          </a:p>
        </p:txBody>
      </p:sp>
      <p:sp>
        <p:nvSpPr>
          <p:cNvPr id="3" name="Content Placeholder 2"/>
          <p:cNvSpPr>
            <a:spLocks noGrp="1"/>
          </p:cNvSpPr>
          <p:nvPr>
            <p:ph idx="1"/>
          </p:nvPr>
        </p:nvSpPr>
        <p:spPr>
          <a:xfrm>
            <a:off x="473508" y="1268760"/>
            <a:ext cx="8229600" cy="5112568"/>
          </a:xfrm>
        </p:spPr>
        <p:txBody>
          <a:bodyPr>
            <a:normAutofit fontScale="77500" lnSpcReduction="20000"/>
          </a:bodyPr>
          <a:lstStyle/>
          <a:p>
            <a:pPr marL="0" indent="0">
              <a:buNone/>
            </a:pPr>
            <a:r>
              <a:rPr lang="en-AU" sz="1800" b="1" dirty="0" smtClean="0"/>
              <a:t>What are we setting out to achieve?</a:t>
            </a:r>
          </a:p>
          <a:p>
            <a:pPr marL="0" indent="0">
              <a:buNone/>
            </a:pPr>
            <a:endParaRPr lang="en-AU" sz="1800" dirty="0"/>
          </a:p>
          <a:p>
            <a:pPr marL="0" indent="0">
              <a:buNone/>
            </a:pPr>
            <a:r>
              <a:rPr lang="en-US" sz="1800" dirty="0"/>
              <a:t>The musculoskeletal injuries campaign </a:t>
            </a:r>
            <a:r>
              <a:rPr lang="en-US" sz="1800" dirty="0" smtClean="0"/>
              <a:t>commenced on 26 </a:t>
            </a:r>
            <a:r>
              <a:rPr lang="en-US" sz="1800" dirty="0"/>
              <a:t>April 2016 </a:t>
            </a:r>
            <a:r>
              <a:rPr lang="en-US" sz="1800" dirty="0" smtClean="0"/>
              <a:t>and will run for </a:t>
            </a:r>
            <a:r>
              <a:rPr lang="en-US" sz="1800" dirty="0"/>
              <a:t>12 months.</a:t>
            </a:r>
          </a:p>
          <a:p>
            <a:pPr marL="0" indent="0">
              <a:buNone/>
            </a:pPr>
            <a:r>
              <a:rPr lang="en-US" sz="1800" dirty="0"/>
              <a:t> </a:t>
            </a:r>
          </a:p>
          <a:p>
            <a:pPr marL="0" indent="0">
              <a:buNone/>
            </a:pPr>
            <a:r>
              <a:rPr lang="en-US" sz="1800" dirty="0"/>
              <a:t>The objective of the campaign is to reduce musculoskeletal injuries by </a:t>
            </a:r>
            <a:r>
              <a:rPr lang="en-US" sz="1800" b="1" dirty="0"/>
              <a:t>five </a:t>
            </a:r>
            <a:r>
              <a:rPr lang="en-US" sz="1800" b="1" dirty="0" smtClean="0"/>
              <a:t>(5) per cent </a:t>
            </a:r>
            <a:r>
              <a:rPr lang="en-US" sz="1800" dirty="0" smtClean="0"/>
              <a:t>across </a:t>
            </a:r>
            <a:r>
              <a:rPr lang="en-US" sz="1800" dirty="0"/>
              <a:t>all industry sectors in 12 months. </a:t>
            </a:r>
            <a:endParaRPr lang="en-US" sz="1800" dirty="0" smtClean="0"/>
          </a:p>
          <a:p>
            <a:pPr marL="0" indent="0">
              <a:buNone/>
            </a:pPr>
            <a:endParaRPr lang="en-US" sz="1800" dirty="0"/>
          </a:p>
          <a:p>
            <a:pPr marL="0" indent="0">
              <a:buNone/>
            </a:pPr>
            <a:r>
              <a:rPr lang="en-US" sz="1800" dirty="0" smtClean="0"/>
              <a:t>We </a:t>
            </a:r>
            <a:r>
              <a:rPr lang="en-US" sz="1800" dirty="0"/>
              <a:t>also aim to increase employer and worker awareness and knowledge in the following areas:</a:t>
            </a:r>
          </a:p>
          <a:p>
            <a:r>
              <a:rPr lang="en-US" sz="1800" dirty="0"/>
              <a:t>common injury triggers</a:t>
            </a:r>
          </a:p>
          <a:p>
            <a:r>
              <a:rPr lang="en-US" sz="1800" dirty="0"/>
              <a:t>workplace design</a:t>
            </a:r>
          </a:p>
          <a:p>
            <a:r>
              <a:rPr lang="en-US" sz="1800" dirty="0"/>
              <a:t>safe talk and action (how to communicate safety and the importance of return to work)</a:t>
            </a:r>
          </a:p>
          <a:p>
            <a:r>
              <a:rPr lang="en-US" sz="1800" dirty="0"/>
              <a:t>work your recovery (return to work topics, including suitable duties, </a:t>
            </a:r>
            <a:r>
              <a:rPr lang="en-US" sz="1800" dirty="0" smtClean="0"/>
              <a:t>Recover at Work </a:t>
            </a:r>
            <a:r>
              <a:rPr lang="en-US" sz="1800" dirty="0"/>
              <a:t>host employment program, rehabilitation tips and advice).</a:t>
            </a:r>
          </a:p>
          <a:p>
            <a:pPr marL="0" indent="0">
              <a:buNone/>
            </a:pPr>
            <a:endParaRPr lang="en-US" sz="1800" dirty="0" smtClean="0"/>
          </a:p>
          <a:p>
            <a:pPr marL="0" indent="0">
              <a:buNone/>
            </a:pPr>
            <a:r>
              <a:rPr lang="en-US" sz="1800" dirty="0" smtClean="0"/>
              <a:t>Throughout </a:t>
            </a:r>
            <a:r>
              <a:rPr lang="en-US" sz="1800" dirty="0"/>
              <a:t>the </a:t>
            </a:r>
            <a:r>
              <a:rPr lang="en-US" sz="1800" dirty="0" smtClean="0"/>
              <a:t>campaign, WorkCover will again develop, collate and prepare </a:t>
            </a:r>
            <a:r>
              <a:rPr lang="en-US" sz="1800" dirty="0"/>
              <a:t>various </a:t>
            </a:r>
            <a:r>
              <a:rPr lang="en-US" sz="1800" dirty="0" smtClean="0"/>
              <a:t>material that could </a:t>
            </a:r>
            <a:r>
              <a:rPr lang="en-US" sz="1800" dirty="0"/>
              <a:t>be shared with our customers experiencing </a:t>
            </a:r>
            <a:r>
              <a:rPr lang="en-US" sz="1800" dirty="0" smtClean="0"/>
              <a:t>musculoskeletal </a:t>
            </a:r>
            <a:r>
              <a:rPr lang="en-US" sz="1800" dirty="0"/>
              <a:t>injury </a:t>
            </a:r>
            <a:r>
              <a:rPr lang="en-US" sz="1800" dirty="0" smtClean="0"/>
              <a:t>claims and </a:t>
            </a:r>
            <a:r>
              <a:rPr lang="en-US" sz="1800" dirty="0"/>
              <a:t>who </a:t>
            </a:r>
            <a:r>
              <a:rPr lang="en-US" sz="1800" dirty="0" smtClean="0"/>
              <a:t>will </a:t>
            </a:r>
            <a:r>
              <a:rPr lang="en-US" sz="1800" dirty="0"/>
              <a:t>benefit from the information/resources. </a:t>
            </a:r>
            <a:endParaRPr lang="en-US" sz="1800" dirty="0" smtClean="0"/>
          </a:p>
          <a:p>
            <a:pPr marL="0" indent="0">
              <a:buNone/>
            </a:pPr>
            <a:r>
              <a:rPr lang="en-US" sz="1800" dirty="0" smtClean="0"/>
              <a:t>.</a:t>
            </a:r>
            <a:endParaRPr lang="en-US" sz="1800" dirty="0"/>
          </a:p>
          <a:p>
            <a:pPr marL="0" indent="0">
              <a:buNone/>
            </a:pPr>
            <a:r>
              <a:rPr lang="en-US" sz="1800" dirty="0"/>
              <a:t>Together with individual claims data, our Customer Services people </a:t>
            </a:r>
            <a:r>
              <a:rPr lang="en-US" sz="1800" dirty="0" smtClean="0"/>
              <a:t>used </a:t>
            </a:r>
            <a:r>
              <a:rPr lang="en-US" sz="1800" dirty="0"/>
              <a:t>this information to start a conversation with </a:t>
            </a:r>
            <a:r>
              <a:rPr lang="en-US" sz="1800" dirty="0" smtClean="0"/>
              <a:t>their relevant </a:t>
            </a:r>
            <a:r>
              <a:rPr lang="en-US" sz="1800" dirty="0"/>
              <a:t>customers and </a:t>
            </a:r>
            <a:r>
              <a:rPr lang="en-US" sz="1800" dirty="0" smtClean="0"/>
              <a:t>educate them </a:t>
            </a:r>
            <a:r>
              <a:rPr lang="en-US" sz="1800" dirty="0"/>
              <a:t>on how to prevent musculoskeletal injuries in their workplace.</a:t>
            </a:r>
          </a:p>
          <a:p>
            <a:pPr marL="0" indent="0">
              <a:buNone/>
            </a:pPr>
            <a:r>
              <a:rPr lang="en-US" sz="1800" dirty="0"/>
              <a:t> </a:t>
            </a:r>
          </a:p>
          <a:p>
            <a:pPr marL="0" indent="0">
              <a:buNone/>
            </a:pPr>
            <a:endParaRPr lang="en-AU" sz="1200" dirty="0" smtClean="0"/>
          </a:p>
          <a:p>
            <a:pPr marL="0" indent="0">
              <a:buNone/>
            </a:pPr>
            <a:endParaRPr lang="en-AU" sz="1200" dirty="0"/>
          </a:p>
        </p:txBody>
      </p:sp>
    </p:spTree>
    <p:extLst>
      <p:ext uri="{BB962C8B-B14F-4D97-AF65-F5344CB8AC3E}">
        <p14:creationId xmlns:p14="http://schemas.microsoft.com/office/powerpoint/2010/main" val="1603846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Musculoskeletal injuries campaign</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marL="0" indent="0">
              <a:buNone/>
            </a:pPr>
            <a:r>
              <a:rPr lang="en-AU" sz="1800" b="1" dirty="0" smtClean="0"/>
              <a:t>What will be the format of the campaign?</a:t>
            </a:r>
          </a:p>
          <a:p>
            <a:pPr marL="0" indent="0">
              <a:buNone/>
            </a:pPr>
            <a:endParaRPr lang="en-AU" sz="1800" dirty="0" smtClean="0"/>
          </a:p>
          <a:p>
            <a:r>
              <a:rPr lang="en-AU" sz="1800" dirty="0" smtClean="0"/>
              <a:t>News articles on our website</a:t>
            </a:r>
          </a:p>
          <a:p>
            <a:r>
              <a:rPr lang="en-AU" sz="1800" dirty="0" smtClean="0"/>
              <a:t>Promotion via online services</a:t>
            </a:r>
          </a:p>
          <a:p>
            <a:r>
              <a:rPr lang="en-AU" sz="1800" dirty="0" smtClean="0"/>
              <a:t>Webinars and forums</a:t>
            </a:r>
          </a:p>
          <a:p>
            <a:r>
              <a:rPr lang="en-AU" sz="1800" dirty="0" smtClean="0"/>
              <a:t>Email templates</a:t>
            </a:r>
          </a:p>
          <a:p>
            <a:r>
              <a:rPr lang="en-AU" sz="1800" dirty="0" smtClean="0"/>
              <a:t>Social media articles and posts e.g. Facebook and </a:t>
            </a:r>
            <a:r>
              <a:rPr lang="en-AU" sz="1800" dirty="0" smtClean="0"/>
              <a:t>Twitter</a:t>
            </a:r>
            <a:endParaRPr lang="en-AU" sz="1800" dirty="0" smtClean="0"/>
          </a:p>
        </p:txBody>
      </p:sp>
    </p:spTree>
    <p:extLst>
      <p:ext uri="{BB962C8B-B14F-4D97-AF65-F5344CB8AC3E}">
        <p14:creationId xmlns:p14="http://schemas.microsoft.com/office/powerpoint/2010/main" val="3306086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Musculoskeletal injuries campaign</a:t>
            </a:r>
            <a:endParaRPr lang="en-AU" dirty="0"/>
          </a:p>
        </p:txBody>
      </p:sp>
      <p:sp>
        <p:nvSpPr>
          <p:cNvPr id="3" name="Content Placeholder 2"/>
          <p:cNvSpPr>
            <a:spLocks noGrp="1"/>
          </p:cNvSpPr>
          <p:nvPr>
            <p:ph idx="1"/>
          </p:nvPr>
        </p:nvSpPr>
        <p:spPr>
          <a:xfrm>
            <a:off x="473508" y="1268760"/>
            <a:ext cx="8229600" cy="5112568"/>
          </a:xfrm>
        </p:spPr>
        <p:txBody>
          <a:bodyPr>
            <a:normAutofit lnSpcReduction="10000"/>
          </a:bodyPr>
          <a:lstStyle/>
          <a:p>
            <a:pPr marL="0" indent="0">
              <a:buNone/>
            </a:pPr>
            <a:r>
              <a:rPr lang="en-AU" sz="1800" b="1" dirty="0" smtClean="0"/>
              <a:t>Articles to date</a:t>
            </a:r>
            <a:endParaRPr lang="en-AU" sz="1800" b="1" dirty="0" smtClean="0"/>
          </a:p>
          <a:p>
            <a:r>
              <a:rPr lang="en-US" sz="1700" dirty="0">
                <a:hlinkClick r:id="rId3"/>
              </a:rPr>
              <a:t>The 'Big 3' causes of musculoskeletal injuries</a:t>
            </a:r>
            <a:r>
              <a:rPr lang="en-US" sz="1700" dirty="0"/>
              <a:t> - published 26 April 2016 </a:t>
            </a:r>
          </a:p>
          <a:p>
            <a:r>
              <a:rPr lang="en-US" sz="1700" dirty="0">
                <a:hlinkClick r:id="rId4"/>
              </a:rPr>
              <a:t>Is there a safe way to lift?</a:t>
            </a:r>
            <a:r>
              <a:rPr lang="en-US" sz="1700" dirty="0"/>
              <a:t> - published 19 May 2016</a:t>
            </a:r>
          </a:p>
          <a:p>
            <a:r>
              <a:rPr lang="en-US" sz="1700" dirty="0">
                <a:hlinkClick r:id="rId5"/>
              </a:rPr>
              <a:t>Four simple steps to prevent fall injuries</a:t>
            </a:r>
            <a:r>
              <a:rPr lang="en-US" sz="1700" dirty="0"/>
              <a:t> - published 15 June 2016</a:t>
            </a:r>
          </a:p>
          <a:p>
            <a:r>
              <a:rPr lang="en-US" sz="1700" dirty="0">
                <a:hlinkClick r:id="rId6"/>
              </a:rPr>
              <a:t>What is good work design?</a:t>
            </a:r>
            <a:r>
              <a:rPr lang="en-US" sz="1700" dirty="0"/>
              <a:t> - published 15 June 2016</a:t>
            </a:r>
          </a:p>
          <a:p>
            <a:r>
              <a:rPr lang="en-US" sz="1700" dirty="0">
                <a:hlinkClick r:id="rId7"/>
              </a:rPr>
              <a:t>How to minimise manual handling injuries</a:t>
            </a:r>
            <a:r>
              <a:rPr lang="en-US" sz="1700" dirty="0"/>
              <a:t> - published 19 July 2016</a:t>
            </a:r>
          </a:p>
          <a:p>
            <a:r>
              <a:rPr lang="en-US" sz="1700" dirty="0">
                <a:hlinkClick r:id="rId8"/>
              </a:rPr>
              <a:t>Three myths about workplace injuries</a:t>
            </a:r>
            <a:r>
              <a:rPr lang="en-US" sz="1700" dirty="0"/>
              <a:t> - published 19 July 2016</a:t>
            </a:r>
          </a:p>
          <a:p>
            <a:r>
              <a:rPr lang="en-US" sz="1700" dirty="0" err="1">
                <a:hlinkClick r:id="rId9"/>
              </a:rPr>
              <a:t>Tradies</a:t>
            </a:r>
            <a:r>
              <a:rPr lang="en-US" sz="1700" dirty="0">
                <a:hlinkClick r:id="rId9"/>
              </a:rPr>
              <a:t> urged to keep a check on health and wellbeing</a:t>
            </a:r>
            <a:r>
              <a:rPr lang="en-US" sz="1700" dirty="0"/>
              <a:t> (</a:t>
            </a:r>
            <a:r>
              <a:rPr lang="en-US" sz="1700" dirty="0" err="1"/>
              <a:t>Tradies</a:t>
            </a:r>
            <a:r>
              <a:rPr lang="en-US" sz="1700" dirty="0"/>
              <a:t> National Health Month) - published 3 August 2016</a:t>
            </a:r>
          </a:p>
          <a:p>
            <a:r>
              <a:rPr lang="en-US" sz="1700" dirty="0">
                <a:hlinkClick r:id="rId10"/>
              </a:rPr>
              <a:t>The Industrial Athlete</a:t>
            </a:r>
            <a:r>
              <a:rPr lang="en-US" sz="1700" dirty="0"/>
              <a:t> - published 4 August 2016</a:t>
            </a:r>
          </a:p>
          <a:p>
            <a:r>
              <a:rPr lang="en-US" sz="1700" dirty="0">
                <a:hlinkClick r:id="rId11"/>
              </a:rPr>
              <a:t>Sports medicine tools to monitor injury risk</a:t>
            </a:r>
            <a:r>
              <a:rPr lang="en-US" sz="1700" dirty="0"/>
              <a:t> - published 4 August 2016</a:t>
            </a:r>
          </a:p>
          <a:p>
            <a:r>
              <a:rPr lang="en-US" sz="1700" dirty="0">
                <a:hlinkClick r:id="rId12"/>
              </a:rPr>
              <a:t>Sports medicine 'team model'</a:t>
            </a:r>
            <a:r>
              <a:rPr lang="en-US" sz="1700" dirty="0"/>
              <a:t> - published 4 August 2016</a:t>
            </a:r>
          </a:p>
          <a:p>
            <a:r>
              <a:rPr lang="en-US" sz="1700" dirty="0">
                <a:hlinkClick r:id="rId13"/>
              </a:rPr>
              <a:t>Risks for new workers</a:t>
            </a:r>
            <a:r>
              <a:rPr lang="en-US" sz="1700" dirty="0"/>
              <a:t> - published 5 September 2016</a:t>
            </a:r>
          </a:p>
          <a:p>
            <a:r>
              <a:rPr lang="en-US" sz="1700" dirty="0">
                <a:hlinkClick r:id="rId14"/>
              </a:rPr>
              <a:t>Four steps to manage hazardous manual tasks</a:t>
            </a:r>
            <a:r>
              <a:rPr lang="en-US" sz="1700" dirty="0"/>
              <a:t> - published 5 September 2016</a:t>
            </a:r>
          </a:p>
          <a:p>
            <a:r>
              <a:rPr lang="en-US" sz="1700" dirty="0">
                <a:hlinkClick r:id="rId15"/>
              </a:rPr>
              <a:t>The unique risk profile of young workers</a:t>
            </a:r>
            <a:r>
              <a:rPr lang="en-US" sz="1700" dirty="0"/>
              <a:t> - published 2 November 2016</a:t>
            </a:r>
          </a:p>
          <a:p>
            <a:r>
              <a:rPr lang="en-US" sz="1700" dirty="0">
                <a:hlinkClick r:id="rId16"/>
              </a:rPr>
              <a:t>People handling injuries: Regularly re-assess client's needs for safe transfers</a:t>
            </a:r>
            <a:r>
              <a:rPr lang="en-US" sz="1700" dirty="0"/>
              <a:t> - published 2 November 2016</a:t>
            </a:r>
          </a:p>
          <a:p>
            <a:pPr marL="0" indent="0">
              <a:buNone/>
            </a:pPr>
            <a:endParaRPr lang="en-AU" sz="1800" dirty="0" smtClean="0"/>
          </a:p>
        </p:txBody>
      </p:sp>
    </p:spTree>
    <p:extLst>
      <p:ext uri="{BB962C8B-B14F-4D97-AF65-F5344CB8AC3E}">
        <p14:creationId xmlns:p14="http://schemas.microsoft.com/office/powerpoint/2010/main" val="2753097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Musculoskeletal injuries campaign</a:t>
            </a:r>
            <a:endParaRPr lang="en-AU" dirty="0"/>
          </a:p>
        </p:txBody>
      </p:sp>
      <p:sp>
        <p:nvSpPr>
          <p:cNvPr id="3" name="Content Placeholder 2"/>
          <p:cNvSpPr>
            <a:spLocks noGrp="1"/>
          </p:cNvSpPr>
          <p:nvPr>
            <p:ph idx="1"/>
          </p:nvPr>
        </p:nvSpPr>
        <p:spPr>
          <a:xfrm>
            <a:off x="457200" y="1196752"/>
            <a:ext cx="8229600" cy="5112568"/>
          </a:xfrm>
        </p:spPr>
        <p:txBody>
          <a:bodyPr>
            <a:normAutofit/>
          </a:bodyPr>
          <a:lstStyle/>
          <a:p>
            <a:pPr marL="0" indent="0">
              <a:buNone/>
            </a:pPr>
            <a:r>
              <a:rPr lang="en-US" sz="1600" dirty="0" smtClean="0"/>
              <a:t>To </a:t>
            </a:r>
            <a:r>
              <a:rPr lang="en-US" sz="1600" dirty="0"/>
              <a:t>see all our musculoskeletal news articles on our website, go to </a:t>
            </a:r>
            <a:r>
              <a:rPr lang="en-US" sz="1600" dirty="0" smtClean="0">
                <a:hlinkClick r:id="rId3"/>
              </a:rPr>
              <a:t>https://www.worksafe.qld.gov.au/musculoskeletal</a:t>
            </a:r>
            <a:endParaRPr lang="en-AU" sz="1600" dirty="0" smtClean="0"/>
          </a:p>
          <a:p>
            <a:pPr marL="0" indent="0">
              <a:buNone/>
            </a:pPr>
            <a:endParaRPr lang="en-AU" sz="1600" dirty="0" smtClean="0"/>
          </a:p>
          <a:p>
            <a:pPr marL="0" indent="0">
              <a:buNone/>
            </a:pPr>
            <a:r>
              <a:rPr lang="en-AU" sz="1600" dirty="0" smtClean="0"/>
              <a:t>Upgraded News </a:t>
            </a:r>
            <a:r>
              <a:rPr lang="en-AU" sz="1600" dirty="0"/>
              <a:t>search function </a:t>
            </a:r>
            <a:r>
              <a:rPr lang="en-AU" sz="1600" dirty="0">
                <a:hlinkClick r:id="rId4"/>
              </a:rPr>
              <a:t>https://</a:t>
            </a:r>
            <a:r>
              <a:rPr lang="en-AU" sz="1600" dirty="0" smtClean="0">
                <a:hlinkClick r:id="rId4"/>
              </a:rPr>
              <a:t>www.worksafe.qld.gov.au/news</a:t>
            </a:r>
            <a:endParaRPr lang="en-AU" sz="1600" dirty="0" smtClean="0"/>
          </a:p>
          <a:p>
            <a:pPr marL="0" indent="0">
              <a:buNone/>
            </a:pPr>
            <a:endParaRPr lang="en-AU" sz="1600" dirty="0"/>
          </a:p>
        </p:txBody>
      </p:sp>
      <p:pic>
        <p:nvPicPr>
          <p:cNvPr id="5" name="Picture 4"/>
          <p:cNvPicPr>
            <a:picLocks noChangeAspect="1"/>
          </p:cNvPicPr>
          <p:nvPr/>
        </p:nvPicPr>
        <p:blipFill>
          <a:blip r:embed="rId5"/>
          <a:stretch>
            <a:fillRect/>
          </a:stretch>
        </p:blipFill>
        <p:spPr>
          <a:xfrm>
            <a:off x="1538977" y="2354309"/>
            <a:ext cx="6066046" cy="3840813"/>
          </a:xfrm>
          <a:prstGeom prst="rect">
            <a:avLst/>
          </a:prstGeom>
        </p:spPr>
      </p:pic>
    </p:spTree>
    <p:extLst>
      <p:ext uri="{BB962C8B-B14F-4D97-AF65-F5344CB8AC3E}">
        <p14:creationId xmlns:p14="http://schemas.microsoft.com/office/powerpoint/2010/main" val="3346016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Prevention and Performance Initiative</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pPr marL="0" indent="0">
              <a:buNone/>
            </a:pPr>
            <a:r>
              <a:rPr lang="en-AU" sz="1800" dirty="0" smtClean="0">
                <a:hlinkClick r:id="rId3"/>
              </a:rPr>
              <a:t>https</a:t>
            </a:r>
            <a:r>
              <a:rPr lang="en-AU" sz="1800" dirty="0">
                <a:hlinkClick r:id="rId3"/>
              </a:rPr>
              <a:t>://</a:t>
            </a:r>
            <a:r>
              <a:rPr lang="en-AU" sz="1800" dirty="0" smtClean="0">
                <a:hlinkClick r:id="rId3"/>
              </a:rPr>
              <a:t>www.worksafe.qld.gov.au/news/2015/workcover-queensland-launches-2015-prevention-and-performance-initiative</a:t>
            </a:r>
            <a:endParaRPr lang="en-AU" sz="1800" dirty="0" smtClean="0"/>
          </a:p>
          <a:p>
            <a:endParaRPr lang="en-AU" sz="1800" dirty="0"/>
          </a:p>
          <a:p>
            <a:r>
              <a:rPr lang="en-US" sz="1800" dirty="0"/>
              <a:t>In July 2015, WorkCover </a:t>
            </a:r>
            <a:r>
              <a:rPr lang="en-US" sz="1800" dirty="0" smtClean="0"/>
              <a:t>launched its </a:t>
            </a:r>
            <a:r>
              <a:rPr lang="en-US" sz="1800" dirty="0"/>
              <a:t>inaugural Prevention and Performance Initiative. </a:t>
            </a:r>
            <a:endParaRPr lang="en-US" sz="1800" dirty="0" smtClean="0"/>
          </a:p>
          <a:p>
            <a:r>
              <a:rPr lang="en-US" sz="1800" dirty="0" smtClean="0"/>
              <a:t>The </a:t>
            </a:r>
            <a:r>
              <a:rPr lang="en-US" sz="1800" dirty="0"/>
              <a:t>aim </a:t>
            </a:r>
            <a:r>
              <a:rPr lang="en-US" sz="1800" dirty="0" smtClean="0"/>
              <a:t>was </a:t>
            </a:r>
            <a:r>
              <a:rPr lang="en-US" sz="1800" dirty="0"/>
              <a:t>to improve safety within Queensland workplaces, reduce workplace injury claims and associated costs and improve return to work opportunities and outcomes for injured workers.</a:t>
            </a:r>
          </a:p>
          <a:p>
            <a:r>
              <a:rPr lang="en-US" sz="1800" dirty="0"/>
              <a:t>WorkCover </a:t>
            </a:r>
            <a:r>
              <a:rPr lang="en-US" sz="1800" dirty="0" smtClean="0"/>
              <a:t>contributed </a:t>
            </a:r>
            <a:r>
              <a:rPr lang="en-US" sz="1800" dirty="0"/>
              <a:t>up to 75 per cent of the cost of a successful applicant’s </a:t>
            </a:r>
            <a:r>
              <a:rPr lang="en-US" sz="1800" dirty="0" smtClean="0"/>
              <a:t>initiatives </a:t>
            </a:r>
            <a:r>
              <a:rPr lang="en-US" sz="1800" dirty="0"/>
              <a:t>up to a maximum value of $20,000.  </a:t>
            </a:r>
          </a:p>
          <a:p>
            <a:pPr marL="0" indent="0">
              <a:buNone/>
            </a:pPr>
            <a:endParaRPr lang="en-AU" sz="1800" dirty="0" smtClean="0"/>
          </a:p>
        </p:txBody>
      </p:sp>
    </p:spTree>
    <p:extLst>
      <p:ext uri="{BB962C8B-B14F-4D97-AF65-F5344CB8AC3E}">
        <p14:creationId xmlns:p14="http://schemas.microsoft.com/office/powerpoint/2010/main" val="1189945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Prevention and Performance Initiative</a:t>
            </a:r>
            <a:endParaRPr lang="en-AU" dirty="0"/>
          </a:p>
        </p:txBody>
      </p:sp>
      <p:sp>
        <p:nvSpPr>
          <p:cNvPr id="3" name="Content Placeholder 2"/>
          <p:cNvSpPr>
            <a:spLocks noGrp="1"/>
          </p:cNvSpPr>
          <p:nvPr>
            <p:ph idx="1"/>
          </p:nvPr>
        </p:nvSpPr>
        <p:spPr>
          <a:xfrm>
            <a:off x="473508" y="1268760"/>
            <a:ext cx="8229600" cy="5112568"/>
          </a:xfrm>
        </p:spPr>
        <p:txBody>
          <a:bodyPr>
            <a:normAutofit fontScale="85000" lnSpcReduction="10000"/>
          </a:bodyPr>
          <a:lstStyle/>
          <a:p>
            <a:r>
              <a:rPr lang="en-AU" sz="1800" b="1" dirty="0" smtClean="0"/>
              <a:t>Endeavour </a:t>
            </a:r>
            <a:r>
              <a:rPr lang="en-AU" sz="1800" b="1" dirty="0"/>
              <a:t>Foundation</a:t>
            </a:r>
            <a:r>
              <a:rPr lang="en-AU" sz="1800" dirty="0"/>
              <a:t>, a large multi-state employer, used funding under the WorkCover Queensland Prevention and Performance Initiative to successfully implement their ‘Injury Assist Hotline” program. This program utilised an external company who had an established network of medical providers and triage hotline to assist staff and managers in addressing injuries and illness in the workplace. The cost of implementing the program was $77,000.</a:t>
            </a:r>
          </a:p>
          <a:p>
            <a:r>
              <a:rPr lang="en-AU" sz="1800" dirty="0"/>
              <a:t>In the seven month trial period, 51% of cases required self-management advice only; 43% required referral to a GP and 6% required emergency intervention. Of the cases referred to a GP, 49% elected to attend a network clinic, 34% opted to see their own GP and 17% had already made a GP appointment prior to contacting the IAH service.</a:t>
            </a:r>
          </a:p>
          <a:p>
            <a:r>
              <a:rPr lang="en-AU" sz="1800" dirty="0"/>
              <a:t>Monthly lost time injury frequency rates have reduced between 30 to 54% across the pilot period, on the background of an ever-expanding business where FTE has grown by 12%. </a:t>
            </a:r>
            <a:r>
              <a:rPr lang="en-AU" sz="1800" dirty="0" smtClean="0"/>
              <a:t>Further </a:t>
            </a:r>
            <a:r>
              <a:rPr lang="en-AU" sz="1800" dirty="0"/>
              <a:t>analysis is being conducted on the impact on claims costs and </a:t>
            </a:r>
            <a:r>
              <a:rPr lang="en-AU" sz="1800" dirty="0" smtClean="0"/>
              <a:t>durations (and ultimately overall premium impact)</a:t>
            </a:r>
            <a:endParaRPr lang="en-AU" sz="1800" dirty="0"/>
          </a:p>
          <a:p>
            <a:r>
              <a:rPr lang="en-AU" sz="1800" dirty="0"/>
              <a:t>Endeavour have highlighted benefits beyond specific claim outcomes:</a:t>
            </a:r>
          </a:p>
          <a:p>
            <a:endParaRPr lang="en-AU" sz="1800" b="1" i="1" dirty="0" smtClean="0"/>
          </a:p>
          <a:p>
            <a:pPr marL="0" indent="0" algn="ctr">
              <a:buNone/>
            </a:pPr>
            <a:r>
              <a:rPr lang="en-AU" sz="1800" b="1" i="1" dirty="0" smtClean="0"/>
              <a:t>“</a:t>
            </a:r>
            <a:r>
              <a:rPr lang="en-AU" sz="1800" i="1" dirty="0"/>
              <a:t>The IAH has been a very successful initiative and is providing valuable medical assistance for our injured workers.  The department that is having the best outcomes as a result of the initiative is Endeavour Industries, specifically the Supported Employees.  This is due to the added level of support that can now be provided to the SE’s that can then also be handed on to their families and caregivers</a:t>
            </a:r>
            <a:r>
              <a:rPr lang="en-AU" sz="1800" i="1" dirty="0" smtClean="0"/>
              <a:t>.”</a:t>
            </a:r>
            <a:endParaRPr lang="en-AU" sz="1800" dirty="0"/>
          </a:p>
        </p:txBody>
      </p:sp>
    </p:spTree>
    <p:extLst>
      <p:ext uri="{BB962C8B-B14F-4D97-AF65-F5344CB8AC3E}">
        <p14:creationId xmlns:p14="http://schemas.microsoft.com/office/powerpoint/2010/main" val="2838954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early intervention programs</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r>
              <a:rPr lang="en-AU" sz="1800" dirty="0"/>
              <a:t>A study by Wyatt and Iles (2013) reviewed early intervention programs in Victoria. They found that employer support for an injured worker was crucial in predicting a better RTW outcome. In the case of physical injuries, people who feel positively supported by their employer have a 43% higher RTW outcome and workers who receive assistance from the employer </a:t>
            </a:r>
            <a:r>
              <a:rPr lang="en-AU" sz="1800" u="sng" dirty="0"/>
              <a:t>before</a:t>
            </a:r>
            <a:r>
              <a:rPr lang="en-AU" sz="1800" dirty="0"/>
              <a:t> their claim have 19% higher RTW. The benefits are even more marked for psychological injuries</a:t>
            </a:r>
            <a:r>
              <a:rPr lang="en-AU" sz="1800" dirty="0" smtClean="0"/>
              <a:t>.</a:t>
            </a:r>
          </a:p>
          <a:p>
            <a:r>
              <a:rPr lang="en-AU" sz="1800" u="sng" dirty="0">
                <a:hlinkClick r:id="rId3"/>
              </a:rPr>
              <a:t>https://www.racp.edu.au/docs/default-source/default-document-library/what-the-research-is-telling-employers.pdf?sfvrsn=0</a:t>
            </a:r>
            <a:endParaRPr lang="en-AU" sz="1800" dirty="0"/>
          </a:p>
          <a:p>
            <a:endParaRPr lang="en-AU" sz="1800" dirty="0" smtClean="0"/>
          </a:p>
          <a:p>
            <a:endParaRPr lang="en-AU" sz="1800" dirty="0"/>
          </a:p>
        </p:txBody>
      </p:sp>
      <p:pic>
        <p:nvPicPr>
          <p:cNvPr id="18" name="Picture 17"/>
          <p:cNvPicPr/>
          <p:nvPr/>
        </p:nvPicPr>
        <p:blipFill>
          <a:blip r:embed="rId4"/>
          <a:stretch>
            <a:fillRect/>
          </a:stretch>
        </p:blipFill>
        <p:spPr>
          <a:xfrm>
            <a:off x="1547664" y="4149080"/>
            <a:ext cx="2186940" cy="1894205"/>
          </a:xfrm>
          <a:prstGeom prst="rect">
            <a:avLst/>
          </a:prstGeom>
        </p:spPr>
      </p:pic>
      <p:pic>
        <p:nvPicPr>
          <p:cNvPr id="14" name="Picture 13"/>
          <p:cNvPicPr>
            <a:picLocks noChangeAspect="1"/>
          </p:cNvPicPr>
          <p:nvPr/>
        </p:nvPicPr>
        <p:blipFill>
          <a:blip r:embed="rId5"/>
          <a:stretch>
            <a:fillRect/>
          </a:stretch>
        </p:blipFill>
        <p:spPr>
          <a:xfrm>
            <a:off x="5364088" y="4149080"/>
            <a:ext cx="2170364" cy="1877731"/>
          </a:xfrm>
          <a:prstGeom prst="rect">
            <a:avLst/>
          </a:prstGeom>
        </p:spPr>
      </p:pic>
    </p:spTree>
    <p:extLst>
      <p:ext uri="{BB962C8B-B14F-4D97-AF65-F5344CB8AC3E}">
        <p14:creationId xmlns:p14="http://schemas.microsoft.com/office/powerpoint/2010/main" val="1528296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Research – early intervention programs</a:t>
            </a:r>
            <a:endParaRPr lang="en-AU" dirty="0"/>
          </a:p>
        </p:txBody>
      </p:sp>
      <p:sp>
        <p:nvSpPr>
          <p:cNvPr id="3" name="Content Placeholder 2"/>
          <p:cNvSpPr>
            <a:spLocks noGrp="1"/>
          </p:cNvSpPr>
          <p:nvPr>
            <p:ph idx="1"/>
          </p:nvPr>
        </p:nvSpPr>
        <p:spPr>
          <a:xfrm>
            <a:off x="473508" y="1268760"/>
            <a:ext cx="8229600" cy="5112568"/>
          </a:xfrm>
        </p:spPr>
        <p:txBody>
          <a:bodyPr>
            <a:normAutofit/>
          </a:bodyPr>
          <a:lstStyle/>
          <a:p>
            <a:r>
              <a:rPr lang="en-AU" sz="1800" dirty="0" smtClean="0"/>
              <a:t>These </a:t>
            </a:r>
            <a:r>
              <a:rPr lang="en-AU" sz="1800" dirty="0"/>
              <a:t>programs concentrated on commencing early management within </a:t>
            </a:r>
            <a:r>
              <a:rPr lang="en-AU" sz="1800" u="sng" dirty="0"/>
              <a:t>30 minutes</a:t>
            </a:r>
            <a:r>
              <a:rPr lang="en-AU" sz="1800" dirty="0"/>
              <a:t> of the event, providing high-level medical care (including referral to a network of preferred providers), minimizing delays through careful case management and intervention at the workplace (developing a positive safety culture in the company).</a:t>
            </a:r>
          </a:p>
          <a:p>
            <a:r>
              <a:rPr lang="en-AU" sz="1800" dirty="0"/>
              <a:t>They found when these steps are followed claims costs were reduced by 34% and the number of days on compensation </a:t>
            </a:r>
            <a:r>
              <a:rPr lang="en-AU" sz="1800" dirty="0" smtClean="0"/>
              <a:t>reduced </a:t>
            </a:r>
            <a:r>
              <a:rPr lang="en-AU" sz="1800" dirty="0"/>
              <a:t>by 58%. </a:t>
            </a:r>
            <a:endParaRPr lang="en-AU" sz="1800" dirty="0" smtClean="0"/>
          </a:p>
          <a:p>
            <a:r>
              <a:rPr lang="en-AU" sz="1800" dirty="0" smtClean="0"/>
              <a:t>The </a:t>
            </a:r>
            <a:r>
              <a:rPr lang="en-AU" sz="1800" dirty="0"/>
              <a:t>positive outcomes may not just be workers’ compensation related but have more broad positive business outcomes through an improved safety culture and a genuine care for workers who are injured at work. </a:t>
            </a:r>
          </a:p>
          <a:p>
            <a:r>
              <a:rPr lang="en-AU" sz="1800" u="sng" dirty="0">
                <a:hlinkClick r:id="rId3"/>
              </a:rPr>
              <a:t>http://www.safeworkaustralia.gov.au/sites/SWA/about/Publications/Documents/853/National-RTWS-role-employer-workplace-2013.pdf</a:t>
            </a:r>
            <a:endParaRPr lang="en-AU" sz="1800" dirty="0"/>
          </a:p>
          <a:p>
            <a:pPr marL="0" indent="0">
              <a:buNone/>
            </a:pPr>
            <a:endParaRPr lang="en-AU" sz="1800" dirty="0"/>
          </a:p>
          <a:p>
            <a:endParaRPr lang="en-AU" sz="1800" dirty="0"/>
          </a:p>
        </p:txBody>
      </p:sp>
    </p:spTree>
    <p:extLst>
      <p:ext uri="{BB962C8B-B14F-4D97-AF65-F5344CB8AC3E}">
        <p14:creationId xmlns:p14="http://schemas.microsoft.com/office/powerpoint/2010/main" val="1658816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DocumentState xmlns="14489046-0bd3-481b-b1cf-01aa1858fac5">Active</DocumentState>
    <CommunicationDate xmlns="0b9a9055-35b9-4954-abaa-a614e7da778d">2015-11-10T00:49:22+00:00</CommunicationDate>
    <bed168a1364d452fb7949914c62deb1d xmlns="14489046-0bd3-481b-b1cf-01aa1858fac5">
      <Terms xmlns="http://schemas.microsoft.com/office/infopath/2007/PartnerControls"/>
    </bed168a1364d452fb7949914c62deb1d>
    <TaxCatchAll xmlns="14489046-0bd3-481b-b1cf-01aa1858fac5"/>
    <kfbde67efc3e400f839bfae33964299c xmlns="14489046-0bd3-481b-b1cf-01aa1858fac5">
      <Terms xmlns="http://schemas.microsoft.com/office/infopath/2007/PartnerControls"/>
    </kfbde67efc3e400f839bfae33964299c>
  </documentManagement>
</p:properties>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SharedContentType xmlns="Microsoft.SharePoint.Taxonomy.ContentTypeSync" SourceId="6a907511-92a2-4e3a-9438-94993e15df1e" ContentTypeId="0x010100E7ABCB9FEF76274FBCD3B218D7A6AEED12" PreviousValue="false"/>
</file>

<file path=customXml/item4.xml><?xml version="1.0" encoding="utf-8"?>
<ct:contentTypeSchema xmlns:ct="http://schemas.microsoft.com/office/2006/metadata/contentType" xmlns:ma="http://schemas.microsoft.com/office/2006/metadata/properties/metaAttributes" ct:_="" ma:_="" ma:contentTypeName="Stakeholder presentation" ma:contentTypeID="0x010100E7ABCB9FEF76274FBCD3B218D7A6AEED120031B6813720C74E4EA51A6D3B05E5843700976D1AE77347C948916008FA5FCEF794" ma:contentTypeVersion="19" ma:contentTypeDescription="" ma:contentTypeScope="" ma:versionID="d36cedf2f47c7c52da40352b88bad5bd">
  <xsd:schema xmlns:xsd="http://www.w3.org/2001/XMLSchema" xmlns:xs="http://www.w3.org/2001/XMLSchema" xmlns:p="http://schemas.microsoft.com/office/2006/metadata/properties" xmlns:ns2="14489046-0bd3-481b-b1cf-01aa1858fac5" xmlns:ns3="0b9a9055-35b9-4954-abaa-a614e7da778d" targetNamespace="http://schemas.microsoft.com/office/2006/metadata/properties" ma:root="true" ma:fieldsID="a8fff86b30a5f16c54b23855a216f3ae" ns2:_="" ns3:_="">
    <xsd:import namespace="14489046-0bd3-481b-b1cf-01aa1858fac5"/>
    <xsd:import namespace="0b9a9055-35b9-4954-abaa-a614e7da778d"/>
    <xsd:element name="properties">
      <xsd:complexType>
        <xsd:sequence>
          <xsd:element name="documentManagement">
            <xsd:complexType>
              <xsd:all>
                <xsd:element ref="ns3:CommunicationDate" minOccurs="0"/>
                <xsd:element ref="ns2:DocumentState" minOccurs="0"/>
                <xsd:element ref="ns2:kfbde67efc3e400f839bfae33964299c" minOccurs="0"/>
                <xsd:element ref="ns2:TaxCatchAll" minOccurs="0"/>
                <xsd:element ref="ns2:TaxCatchAllLabel" minOccurs="0"/>
                <xsd:element ref="ns2:bed168a1364d452fb7949914c62deb1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489046-0bd3-481b-b1cf-01aa1858fac5" elementFormDefault="qualified">
    <xsd:import namespace="http://schemas.microsoft.com/office/2006/documentManagement/types"/>
    <xsd:import namespace="http://schemas.microsoft.com/office/infopath/2007/PartnerControls"/>
    <xsd:element name="DocumentState" ma:index="4" nillable="true" ma:displayName="Document State" ma:default="Active" ma:format="RadioButtons" ma:internalName="DocumentState">
      <xsd:simpleType>
        <xsd:restriction base="dms:Choice">
          <xsd:enumeration value="Active"/>
          <xsd:enumeration value="Inactive"/>
        </xsd:restriction>
      </xsd:simpleType>
    </xsd:element>
    <xsd:element name="kfbde67efc3e400f839bfae33964299c" ma:index="10" nillable="true" ma:taxonomy="true" ma:internalName="kfbde67efc3e400f839bfae33964299c" ma:taxonomyFieldName="StakeholdersAndVendors" ma:displayName="Stakeholders and vendors" ma:default="" ma:fieldId="{4fbde67e-fc3e-400f-839b-fae33964299c}" ma:sspId="6a907511-92a2-4e3a-9438-94993e15df1e" ma:termSetId="f17ff3f1-ee9a-46a9-8104-02e1864b9cd2" ma:anchorId="00000000-0000-0000-0000-000000000000" ma:open="false" ma:isKeyword="false">
      <xsd:complexType>
        <xsd:sequence>
          <xsd:element ref="pc:Terms" minOccurs="0" maxOccurs="1"/>
        </xsd:sequence>
      </xsd:complexType>
    </xsd:element>
    <xsd:element name="TaxCatchAll" ma:index="11" nillable="true" ma:displayName="Taxonomy Catch All Column" ma:description="" ma:hidden="true" ma:list="{a852687f-0c95-4b7e-868f-a5d368717b16}" ma:internalName="TaxCatchAll" ma:showField="CatchAllData" ma:web="0b9a9055-35b9-4954-abaa-a614e7da778d">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a852687f-0c95-4b7e-868f-a5d368717b16}" ma:internalName="TaxCatchAllLabel" ma:readOnly="true" ma:showField="CatchAllDataLabel" ma:web="0b9a9055-35b9-4954-abaa-a614e7da778d">
      <xsd:complexType>
        <xsd:complexContent>
          <xsd:extension base="dms:MultiChoiceLookup">
            <xsd:sequence>
              <xsd:element name="Value" type="dms:Lookup" maxOccurs="unbounded" minOccurs="0" nillable="true"/>
            </xsd:sequence>
          </xsd:extension>
        </xsd:complexContent>
      </xsd:complexType>
    </xsd:element>
    <xsd:element name="bed168a1364d452fb7949914c62deb1d" ma:index="14" nillable="true" ma:taxonomy="true" ma:internalName="bed168a1364d452fb7949914c62deb1d" ma:taxonomyFieldName="StakeholderKeywords" ma:displayName="Stakeholder keywords" ma:default="" ma:fieldId="{bed168a1-364d-452f-b794-9914c62deb1d}" ma:taxonomyMulti="true" ma:sspId="6a907511-92a2-4e3a-9438-94993e15df1e" ma:termSetId="ea6da49f-61dc-4721-b09b-94271fad8aaa"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9a9055-35b9-4954-abaa-a614e7da778d" elementFormDefault="qualified">
    <xsd:import namespace="http://schemas.microsoft.com/office/2006/documentManagement/types"/>
    <xsd:import namespace="http://schemas.microsoft.com/office/infopath/2007/PartnerControls"/>
    <xsd:element name="CommunicationDate" ma:index="3" nillable="true" ma:displayName="Communication date" ma:default="[today]" ma:format="DateOnly" ma:internalName="Communication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E55633-1829-43C6-BD98-2BE50EE7DA49}">
  <ds:schemaRefs>
    <ds:schemaRef ds:uri="http://purl.org/dc/dcmitype/"/>
    <ds:schemaRef ds:uri="http://schemas.microsoft.com/office/2006/documentManagement/types"/>
    <ds:schemaRef ds:uri="http://purl.org/dc/elements/1.1/"/>
    <ds:schemaRef ds:uri="http://schemas.microsoft.com/office/2006/metadata/properties"/>
    <ds:schemaRef ds:uri="0b9a9055-35b9-4954-abaa-a614e7da778d"/>
    <ds:schemaRef ds:uri="http://schemas.openxmlformats.org/package/2006/metadata/core-properties"/>
    <ds:schemaRef ds:uri="http://purl.org/dc/terms/"/>
    <ds:schemaRef ds:uri="http://schemas.microsoft.com/office/infopath/2007/PartnerControls"/>
    <ds:schemaRef ds:uri="14489046-0bd3-481b-b1cf-01aa1858fac5"/>
    <ds:schemaRef ds:uri="http://www.w3.org/XML/1998/namespace"/>
  </ds:schemaRefs>
</ds:datastoreItem>
</file>

<file path=customXml/itemProps2.xml><?xml version="1.0" encoding="utf-8"?>
<ds:datastoreItem xmlns:ds="http://schemas.openxmlformats.org/officeDocument/2006/customXml" ds:itemID="{71F87173-3BA7-4D9A-AFF7-D5E87F9153F6}">
  <ds:schemaRefs>
    <ds:schemaRef ds:uri="http://schemas.microsoft.com/office/2006/metadata/customXsn"/>
  </ds:schemaRefs>
</ds:datastoreItem>
</file>

<file path=customXml/itemProps3.xml><?xml version="1.0" encoding="utf-8"?>
<ds:datastoreItem xmlns:ds="http://schemas.openxmlformats.org/officeDocument/2006/customXml" ds:itemID="{4F097356-E7DE-4E3E-9958-C47EB90BD7D1}">
  <ds:schemaRefs>
    <ds:schemaRef ds:uri="Microsoft.SharePoint.Taxonomy.ContentTypeSync"/>
  </ds:schemaRefs>
</ds:datastoreItem>
</file>

<file path=customXml/itemProps4.xml><?xml version="1.0" encoding="utf-8"?>
<ds:datastoreItem xmlns:ds="http://schemas.openxmlformats.org/officeDocument/2006/customXml" ds:itemID="{7BC984C4-48D2-4836-B4CC-7DB7FD2F8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489046-0bd3-481b-b1cf-01aa1858fac5"/>
    <ds:schemaRef ds:uri="0b9a9055-35b9-4954-abaa-a614e7da7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543143D6-4BC4-4B9C-AB5D-6925E86056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Presentation%202015_16%20generic_employer_standard_screen_4x3</Template>
  <TotalTime>262</TotalTime>
  <Words>1603</Words>
  <Application>Microsoft Office PowerPoint</Application>
  <PresentationFormat>On-screen Show (4:3)</PresentationFormat>
  <Paragraphs>189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Custom Design</vt:lpstr>
      <vt:lpstr>PowerPoint Presentation</vt:lpstr>
      <vt:lpstr>Musculoskeletal injuries campaign</vt:lpstr>
      <vt:lpstr>Musculoskeletal injuries campaign</vt:lpstr>
      <vt:lpstr>Musculoskeletal injuries campaign</vt:lpstr>
      <vt:lpstr>Musculoskeletal injuries campaign</vt:lpstr>
      <vt:lpstr>Prevention and Performance Initiative</vt:lpstr>
      <vt:lpstr>Prevention and Performance Initiative</vt:lpstr>
      <vt:lpstr>Research – early intervention programs</vt:lpstr>
      <vt:lpstr>Research – early intervention programs</vt:lpstr>
      <vt:lpstr>Research – Barriers to RTW</vt:lpstr>
      <vt:lpstr>Research – Barriers to RTW</vt:lpstr>
      <vt:lpstr>Research – Barriers to RTW</vt:lpstr>
      <vt:lpstr>Research – Barriers to RTW</vt:lpstr>
      <vt:lpstr>PowerPoint Presentation</vt:lpstr>
    </vt:vector>
  </TitlesOfParts>
  <Company>WorkCover Queensland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Bannan</dc:creator>
  <cp:lastModifiedBy>Matthew Bannan</cp:lastModifiedBy>
  <cp:revision>27</cp:revision>
  <dcterms:created xsi:type="dcterms:W3CDTF">2015-11-09T22:41:19Z</dcterms:created>
  <dcterms:modified xsi:type="dcterms:W3CDTF">2016-11-08T23:02:28Z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0x010100E7ABCB9FEF76274FBCD3B218D7A6AEED120031B6813720C74E4EA51A6D3B05E5843700976D1AE77347C948916008FA5FCEF794</vt:lpwstr>
  </property>
  <property fmtid="{D5CDD505-2E9C-101B-9397-08002B2CF9AE}" pid="3" name="_dlc_DocIdItemGuid">
    <vt:lpwstr>4d780d3a-4ca0-4d64-9cc2-9e76b2ff97b7</vt:lpwstr>
  </property>
  <property fmtid="{D5CDD505-2E9C-101B-9397-08002B2CF9AE}" pid="4" name="WorkflowChangePath">
    <vt:lpwstr>c6bdc007-ae1a-4d1a-bf9d-3a0e238d4350,3;c6bdc007-ae1a-4d1a-bf9d-3a0e238d4350,4;</vt:lpwstr>
  </property>
</Properties>
</file>