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283" r:id="rId2"/>
    <p:sldId id="276" r:id="rId3"/>
    <p:sldId id="296" r:id="rId4"/>
    <p:sldId id="305" r:id="rId5"/>
    <p:sldId id="304" r:id="rId6"/>
    <p:sldId id="298" r:id="rId7"/>
    <p:sldId id="297" r:id="rId8"/>
    <p:sldId id="295" r:id="rId9"/>
    <p:sldId id="301" r:id="rId10"/>
    <p:sldId id="302" r:id="rId11"/>
    <p:sldId id="303" r:id="rId12"/>
  </p:sldIdLst>
  <p:sldSz cx="9144000" cy="6858000" type="screen4x3"/>
  <p:notesSz cx="6805613" cy="99393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D"/>
    <a:srgbClr val="2E4F80"/>
    <a:srgbClr val="03597B"/>
    <a:srgbClr val="000000"/>
    <a:srgbClr val="E36F1E"/>
    <a:srgbClr val="4294D2"/>
    <a:srgbClr val="336699"/>
    <a:srgbClr val="00B0AC"/>
    <a:srgbClr val="0066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18" autoAdjust="0"/>
    <p:restoredTop sz="82769" autoAdjust="0"/>
  </p:normalViewPr>
  <p:slideViewPr>
    <p:cSldViewPr>
      <p:cViewPr>
        <p:scale>
          <a:sx n="89" d="100"/>
          <a:sy n="89" d="100"/>
        </p:scale>
        <p:origin x="-2274" y="-258"/>
      </p:cViewPr>
      <p:guideLst>
        <p:guide orient="horz" pos="1344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07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123907" name="Rectangle 3075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514" y="0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 dirty="0"/>
          </a:p>
        </p:txBody>
      </p:sp>
      <p:sp>
        <p:nvSpPr>
          <p:cNvPr id="123908" name="Rectangle 3076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371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123909" name="Rectangle 3077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514" y="9442371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9AE6E7-AC9D-4E3F-BD8D-26A6DD01258C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6070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AU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514" y="0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en-AU" dirty="0"/>
          </a:p>
        </p:txBody>
      </p:sp>
      <p:sp>
        <p:nvSpPr>
          <p:cNvPr id="1331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15" y="4721186"/>
            <a:ext cx="4990783" cy="44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331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371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AU" dirty="0"/>
          </a:p>
        </p:txBody>
      </p:sp>
      <p:sp>
        <p:nvSpPr>
          <p:cNvPr id="1331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514" y="9442371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4A9EA0BD-CC7E-4570-B8AF-BBC998340E77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5782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0"/>
              </a:spcAft>
            </a:pPr>
            <a:r>
              <a:rPr lang="en-AU" sz="1000" b="1" dirty="0" smtClean="0">
                <a:latin typeface="Arial" pitchFamily="34" charset="0"/>
                <a:cs typeface="Arial" pitchFamily="34" charset="0"/>
              </a:rPr>
              <a:t>Text</a:t>
            </a:r>
            <a:endParaRPr lang="en-AU" sz="1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  <a:buFontTx/>
              <a:buChar char="•"/>
            </a:pPr>
            <a:endParaRPr lang="en-AU" sz="10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en-AU" sz="10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en-AU" sz="10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>
              <a:buFontTx/>
              <a:buChar char="•"/>
            </a:pPr>
            <a:endParaRPr lang="en-AU" sz="10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EA0BD-CC7E-4570-B8AF-BBC998340E77}" type="slidenum">
              <a:rPr lang="en-AU" smtClean="0"/>
              <a:pPr/>
              <a:t>2</a:t>
            </a:fld>
            <a:endParaRPr lang="en-A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0"/>
              </a:spcAft>
            </a:pPr>
            <a:r>
              <a:rPr lang="en-AU" sz="1000" b="1" dirty="0" smtClean="0">
                <a:latin typeface="Arial" pitchFamily="34" charset="0"/>
                <a:cs typeface="Arial" pitchFamily="34" charset="0"/>
              </a:rPr>
              <a:t>Text</a:t>
            </a:r>
            <a:endParaRPr lang="en-AU" sz="1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  <a:buFontTx/>
              <a:buChar char="•"/>
            </a:pPr>
            <a:endParaRPr lang="en-AU" sz="10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en-AU" sz="10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en-AU" sz="10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>
              <a:buFontTx/>
              <a:buChar char="•"/>
            </a:pPr>
            <a:endParaRPr lang="en-AU" sz="10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EA0BD-CC7E-4570-B8AF-BBC998340E77}" type="slidenum">
              <a:rPr lang="en-AU" smtClean="0"/>
              <a:pPr/>
              <a:t>11</a:t>
            </a:fld>
            <a:endParaRPr lang="en-A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0"/>
              </a:spcAft>
            </a:pPr>
            <a:r>
              <a:rPr lang="en-AU" sz="1000" b="1" dirty="0" smtClean="0">
                <a:latin typeface="Arial" pitchFamily="34" charset="0"/>
                <a:cs typeface="Arial" pitchFamily="34" charset="0"/>
              </a:rPr>
              <a:t>Text</a:t>
            </a:r>
            <a:endParaRPr lang="en-AU" sz="1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endParaRPr lang="en-AU" sz="10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EA0BD-CC7E-4570-B8AF-BBC998340E77}" type="slidenum">
              <a:rPr lang="en-AU" smtClean="0"/>
              <a:pPr/>
              <a:t>3</a:t>
            </a:fld>
            <a:endParaRPr lang="en-A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endParaRPr lang="en-AU" sz="10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EA0BD-CC7E-4570-B8AF-BBC998340E77}" type="slidenum">
              <a:rPr lang="en-AU" smtClean="0"/>
              <a:pPr/>
              <a:t>4</a:t>
            </a:fld>
            <a:endParaRPr lang="en-A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0"/>
              </a:spcAft>
            </a:pPr>
            <a:r>
              <a:rPr lang="en-AU" sz="1000" b="1" dirty="0" smtClean="0">
                <a:latin typeface="Arial" pitchFamily="34" charset="0"/>
                <a:cs typeface="Arial" pitchFamily="34" charset="0"/>
              </a:rPr>
              <a:t>Text</a:t>
            </a:r>
            <a:endParaRPr lang="en-AU" sz="1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  <a:buFontTx/>
              <a:buChar char="•"/>
            </a:pPr>
            <a:endParaRPr lang="en-AU" sz="10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en-AU" sz="10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en-AU" sz="10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>
              <a:buFontTx/>
              <a:buChar char="•"/>
            </a:pPr>
            <a:endParaRPr lang="en-AU" sz="10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EA0BD-CC7E-4570-B8AF-BBC998340E77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0"/>
              </a:spcAft>
            </a:pPr>
            <a:r>
              <a:rPr lang="en-AU" sz="1000" b="1" dirty="0" smtClean="0">
                <a:latin typeface="Arial" pitchFamily="34" charset="0"/>
                <a:cs typeface="Arial" pitchFamily="34" charset="0"/>
              </a:rPr>
              <a:t>Text</a:t>
            </a:r>
            <a:endParaRPr lang="en-AU" sz="1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  <a:buFontTx/>
              <a:buChar char="•"/>
            </a:pPr>
            <a:endParaRPr lang="en-AU" sz="10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en-AU" sz="10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en-AU" sz="10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>
              <a:buFontTx/>
              <a:buChar char="•"/>
            </a:pPr>
            <a:endParaRPr lang="en-AU" sz="10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EA0BD-CC7E-4570-B8AF-BBC998340E77}" type="slidenum">
              <a:rPr lang="en-AU" smtClean="0"/>
              <a:pPr/>
              <a:t>6</a:t>
            </a:fld>
            <a:endParaRPr lang="en-A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0"/>
              </a:spcAft>
            </a:pPr>
            <a:r>
              <a:rPr lang="en-AU" sz="1000" b="1" dirty="0" smtClean="0">
                <a:latin typeface="Arial" pitchFamily="34" charset="0"/>
                <a:cs typeface="Arial" pitchFamily="34" charset="0"/>
              </a:rPr>
              <a:t>Text</a:t>
            </a:r>
            <a:endParaRPr lang="en-AU" sz="1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  <a:buFontTx/>
              <a:buChar char="•"/>
            </a:pPr>
            <a:endParaRPr lang="en-AU" sz="10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en-AU" sz="10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en-AU" sz="10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>
              <a:buFontTx/>
              <a:buChar char="•"/>
            </a:pPr>
            <a:endParaRPr lang="en-AU" sz="10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EA0BD-CC7E-4570-B8AF-BBC998340E77}" type="slidenum">
              <a:rPr lang="en-AU" smtClean="0"/>
              <a:pPr/>
              <a:t>7</a:t>
            </a:fld>
            <a:endParaRPr lang="en-A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0"/>
              </a:spcAft>
            </a:pPr>
            <a:r>
              <a:rPr lang="en-AU" sz="1000" b="1" dirty="0" smtClean="0">
                <a:latin typeface="Arial" pitchFamily="34" charset="0"/>
                <a:cs typeface="Arial" pitchFamily="34" charset="0"/>
              </a:rPr>
              <a:t>Comin</a:t>
            </a:r>
            <a:r>
              <a:rPr lang="en-AU" sz="1000" b="1" baseline="0" dirty="0" smtClean="0">
                <a:latin typeface="Arial" pitchFamily="34" charset="0"/>
                <a:cs typeface="Arial" pitchFamily="34" charset="0"/>
              </a:rPr>
              <a:t>g in March</a:t>
            </a:r>
            <a:endParaRPr lang="en-AU" sz="1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  <a:buFontTx/>
              <a:buChar char="•"/>
            </a:pPr>
            <a:endParaRPr lang="en-AU" sz="10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en-AU" sz="10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en-AU" sz="10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>
              <a:buFontTx/>
              <a:buChar char="•"/>
            </a:pPr>
            <a:endParaRPr lang="en-AU" sz="10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EA0BD-CC7E-4570-B8AF-BBC998340E77}" type="slidenum">
              <a:rPr lang="en-AU" smtClean="0"/>
              <a:pPr/>
              <a:t>8</a:t>
            </a:fld>
            <a:endParaRPr lang="en-A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0"/>
              </a:spcAft>
            </a:pPr>
            <a:r>
              <a:rPr lang="en-AU" sz="1000" b="1" dirty="0" smtClean="0">
                <a:latin typeface="Arial" pitchFamily="34" charset="0"/>
                <a:cs typeface="Arial" pitchFamily="34" charset="0"/>
              </a:rPr>
              <a:t>Coming</a:t>
            </a:r>
            <a:r>
              <a:rPr lang="en-AU" sz="1000" b="1" baseline="0" dirty="0" smtClean="0">
                <a:latin typeface="Arial" pitchFamily="34" charset="0"/>
                <a:cs typeface="Arial" pitchFamily="34" charset="0"/>
              </a:rPr>
              <a:t> soon and also looking at industry presentations, when we have that info can share</a:t>
            </a:r>
            <a:endParaRPr lang="en-AU" sz="1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  <a:buFontTx/>
              <a:buChar char="•"/>
            </a:pPr>
            <a:endParaRPr lang="en-AU" sz="10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en-AU" sz="10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en-AU" sz="10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>
              <a:buFontTx/>
              <a:buChar char="•"/>
            </a:pPr>
            <a:endParaRPr lang="en-AU" sz="10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EA0BD-CC7E-4570-B8AF-BBC998340E77}" type="slidenum">
              <a:rPr lang="en-AU" smtClean="0"/>
              <a:pPr/>
              <a:t>9</a:t>
            </a:fld>
            <a:endParaRPr lang="en-A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0"/>
              </a:spcAft>
            </a:pPr>
            <a:r>
              <a:rPr lang="en-AU" sz="1000" b="1" dirty="0" smtClean="0">
                <a:latin typeface="Arial" pitchFamily="34" charset="0"/>
                <a:cs typeface="Arial" pitchFamily="34" charset="0"/>
              </a:rPr>
              <a:t>Coming</a:t>
            </a:r>
            <a:r>
              <a:rPr lang="en-AU" sz="1000" b="1" baseline="0" dirty="0" smtClean="0">
                <a:latin typeface="Arial" pitchFamily="34" charset="0"/>
                <a:cs typeface="Arial" pitchFamily="34" charset="0"/>
              </a:rPr>
              <a:t> soon</a:t>
            </a:r>
            <a:endParaRPr lang="en-AU" sz="1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  <a:buFontTx/>
              <a:buChar char="•"/>
            </a:pPr>
            <a:endParaRPr lang="en-AU" sz="10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en-AU" sz="10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en-AU" sz="10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>
              <a:buFontTx/>
              <a:buChar char="•"/>
            </a:pPr>
            <a:endParaRPr lang="en-AU" sz="10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EA0BD-CC7E-4570-B8AF-BBC998340E77}" type="slidenum">
              <a:rPr lang="en-AU" smtClean="0"/>
              <a:pPr/>
              <a:t>10</a:t>
            </a:fld>
            <a:endParaRPr lang="en-A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7776864" cy="8953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E4F8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772400" cy="135732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E36F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850" y="2133600"/>
            <a:ext cx="8007424" cy="3693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00" b="1"/>
            </a:lvl1pPr>
            <a:lvl2pPr marL="307975" indent="-261938"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 marL="1258888" indent="-269875">
              <a:tabLst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Heading (18pt)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5160" y="1247244"/>
            <a:ext cx="8001000" cy="523220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3850" y="3284984"/>
            <a:ext cx="8007424" cy="122495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00" b="1"/>
            </a:lvl1pPr>
            <a:lvl2pPr marL="307975" indent="-261938"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 marL="1258888" indent="-269875">
              <a:tabLst/>
              <a:defRPr sz="1600">
                <a:solidFill>
                  <a:schemeClr val="tx1"/>
                </a:solidFill>
              </a:defRPr>
            </a:lvl5pPr>
          </a:lstStyle>
          <a:p>
            <a:pPr lvl="1"/>
            <a:r>
              <a:rPr lang="en-US" dirty="0" smtClean="0"/>
              <a:t>Second level (16 pt)</a:t>
            </a:r>
          </a:p>
          <a:p>
            <a:pPr lvl="2"/>
            <a:r>
              <a:rPr lang="en-US" dirty="0" smtClean="0"/>
              <a:t>Third level (16pt)</a:t>
            </a:r>
          </a:p>
          <a:p>
            <a:pPr lvl="3"/>
            <a:r>
              <a:rPr lang="en-US" dirty="0" smtClean="0"/>
              <a:t>Fourth level (16 pt)</a:t>
            </a:r>
          </a:p>
          <a:p>
            <a:pPr lvl="4"/>
            <a:r>
              <a:rPr lang="en-US" dirty="0" smtClean="0"/>
              <a:t>Fifth level (16 pt)</a:t>
            </a:r>
            <a:endParaRPr lang="en-AU" dirty="0"/>
          </a:p>
        </p:txBody>
      </p: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23850" y="2708920"/>
            <a:ext cx="8007424" cy="369332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600"/>
              </a:spcBef>
              <a:defRPr sz="1800" b="1">
                <a:solidFill>
                  <a:srgbClr val="000000"/>
                </a:solidFill>
              </a:defRPr>
            </a:lvl1pPr>
            <a:lvl2pPr marL="307975" indent="-261938"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 marL="1258888" indent="-269875">
              <a:tabLst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Text  (16pt)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CQ Logo RGB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282920"/>
            <a:ext cx="2020194" cy="645750"/>
          </a:xfrm>
          <a:prstGeom prst="rect">
            <a:avLst/>
          </a:prstGeom>
        </p:spPr>
      </p:pic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395536" y="6195392"/>
            <a:ext cx="842493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1" i="1" u="none" strike="noStrike" kern="0" cap="none" spc="0" normalizeH="0" baseline="0" noProof="0" dirty="0" smtClean="0">
              <a:ln>
                <a:noFill/>
              </a:ln>
              <a:solidFill>
                <a:srgbClr val="E36F1E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Picture 7" descr="test-wave-ppt.jpg"/>
          <p:cNvPicPr>
            <a:picLocks noChangeAspect="1"/>
          </p:cNvPicPr>
          <p:nvPr/>
        </p:nvPicPr>
        <p:blipFill>
          <a:blip r:embed="rId5" cstate="print"/>
          <a:srcRect b="36153"/>
          <a:stretch>
            <a:fillRect/>
          </a:stretch>
        </p:blipFill>
        <p:spPr>
          <a:xfrm>
            <a:off x="4238" y="4581128"/>
            <a:ext cx="9144000" cy="22768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36F1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4B8D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4B8D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4B8D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4B8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4B8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4B8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4B8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4B8D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SzPct val="50000"/>
        <a:buFont typeface="Marlett" pitchFamily="2" charset="2"/>
        <a:defRPr sz="1800" b="1">
          <a:solidFill>
            <a:srgbClr val="2E4F80"/>
          </a:solidFill>
          <a:latin typeface="+mj-lt"/>
          <a:ea typeface="+mn-ea"/>
          <a:cs typeface="+mn-cs"/>
        </a:defRPr>
      </a:lvl1pPr>
      <a:lvl2pPr marL="307975" indent="-261938" algn="l" rtl="0" eaLnBrk="1" fontAlgn="base" hangingPunct="1">
        <a:spcBef>
          <a:spcPct val="20000"/>
        </a:spcBef>
        <a:spcAft>
          <a:spcPct val="0"/>
        </a:spcAft>
        <a:buSzPct val="4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2pPr>
      <a:lvl3pPr marL="598488" indent="-260350" algn="l" rtl="0" eaLnBrk="1" fontAlgn="base" hangingPunct="1">
        <a:spcBef>
          <a:spcPct val="20000"/>
        </a:spcBef>
        <a:spcAft>
          <a:spcPct val="0"/>
        </a:spcAft>
        <a:buSzPct val="50000"/>
        <a:buChar char="—"/>
        <a:defRPr sz="1600">
          <a:solidFill>
            <a:schemeClr val="tx1"/>
          </a:solidFill>
          <a:latin typeface="+mn-lt"/>
        </a:defRPr>
      </a:lvl3pPr>
      <a:lvl4pPr marL="922338" indent="-298450" algn="l" rtl="0" eaLnBrk="1" fontAlgn="base" hangingPunct="1">
        <a:spcBef>
          <a:spcPct val="20000"/>
        </a:spcBef>
        <a:spcAft>
          <a:spcPct val="0"/>
        </a:spcAft>
        <a:buSzPct val="4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4pPr>
      <a:lvl5pPr marL="1344613" indent="-355600" algn="l" rtl="0" eaLnBrk="1" fontAlgn="base" hangingPunct="1">
        <a:spcBef>
          <a:spcPct val="20000"/>
        </a:spcBef>
        <a:spcAft>
          <a:spcPct val="0"/>
        </a:spcAft>
        <a:buSzPct val="50000"/>
        <a:buFont typeface="Marlett" pitchFamily="2" charset="2"/>
        <a:buChar char="g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Marlett" pitchFamily="2" charset="2"/>
        <a:buChar char="g"/>
        <a:defRPr sz="20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Marlett" pitchFamily="2" charset="2"/>
        <a:buChar char="g"/>
        <a:defRPr sz="20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Marlett" pitchFamily="2" charset="2"/>
        <a:buChar char="g"/>
        <a:defRPr sz="20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Marlett" pitchFamily="2" charset="2"/>
        <a:buChar char="g"/>
        <a:defRPr sz="20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9552" y="4367732"/>
            <a:ext cx="7776864" cy="1034129"/>
          </a:xfrm>
        </p:spPr>
        <p:txBody>
          <a:bodyPr anchor="ctr" anchorCtr="0">
            <a:spAutoFit/>
          </a:bodyPr>
          <a:lstStyle/>
          <a:p>
            <a:r>
              <a:rPr lang="en-AU" dirty="0" smtClean="0"/>
              <a:t>Barbara Martin </a:t>
            </a:r>
          </a:p>
          <a:p>
            <a:r>
              <a:rPr lang="en-AU" dirty="0" smtClean="0"/>
              <a:t>Regional Manager</a:t>
            </a:r>
          </a:p>
          <a:p>
            <a:r>
              <a:rPr lang="en-AU" dirty="0" smtClean="0"/>
              <a:t>13 February 2013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9552" y="2047012"/>
            <a:ext cx="7772400" cy="1384995"/>
          </a:xfrm>
        </p:spPr>
        <p:txBody>
          <a:bodyPr anchor="ctr" anchorCtr="0">
            <a:spAutoFit/>
          </a:bodyPr>
          <a:lstStyle/>
          <a:p>
            <a:r>
              <a:rPr lang="en-AU" dirty="0" smtClean="0"/>
              <a:t>WorkCover Update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30" y="1157942"/>
            <a:ext cx="8672850" cy="523220"/>
          </a:xfrm>
        </p:spPr>
        <p:txBody>
          <a:bodyPr wrap="square" anchor="ctr" anchorCtr="0">
            <a:spAutoFit/>
          </a:bodyPr>
          <a:lstStyle/>
          <a:p>
            <a:r>
              <a:rPr lang="en-AU" dirty="0" smtClean="0"/>
              <a:t>Injury </a:t>
            </a:r>
            <a:r>
              <a:rPr lang="en-AU" dirty="0"/>
              <a:t>n</a:t>
            </a:r>
            <a:r>
              <a:rPr lang="en-AU" dirty="0" smtClean="0"/>
              <a:t>ature and injury location for employers</a:t>
            </a:r>
            <a:endParaRPr lang="en-A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62278" y="1894432"/>
            <a:ext cx="8702210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marR="0" lvl="2" indent="-304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pitchFamily="2" charset="2"/>
              <a:buChar char="l"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9850" marR="0" lvl="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tabLst/>
              <a:defRPr/>
            </a:pPr>
            <a:endParaRPr kumimoji="0" lang="en-GB" sz="16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9850" marR="0" lvl="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94432"/>
            <a:ext cx="6410333" cy="340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89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30" y="1157942"/>
            <a:ext cx="8672850" cy="523220"/>
          </a:xfrm>
        </p:spPr>
        <p:txBody>
          <a:bodyPr wrap="square" anchor="ctr" anchorCtr="0">
            <a:spAutoFit/>
          </a:bodyPr>
          <a:lstStyle/>
          <a:p>
            <a:r>
              <a:rPr lang="en-AU" dirty="0"/>
              <a:t>GP and Allied Health i</a:t>
            </a:r>
            <a:r>
              <a:rPr lang="en-AU" dirty="0" smtClean="0"/>
              <a:t>nformation </a:t>
            </a:r>
            <a:endParaRPr lang="en-A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62278" y="1916832"/>
            <a:ext cx="870221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marR="0" lvl="2" indent="-304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pitchFamily="2" charset="2"/>
              <a:buChar char="l"/>
              <a:tabLst/>
              <a:defRPr/>
            </a:pPr>
            <a:r>
              <a:rPr lang="en-GB" sz="2800" kern="0" dirty="0" smtClean="0">
                <a:solidFill>
                  <a:srgbClr val="2E4F80"/>
                </a:solidFill>
                <a:latin typeface="+mn-lt"/>
              </a:rPr>
              <a:t>Assist with cost, return to work and stay at work. </a:t>
            </a:r>
          </a:p>
          <a:p>
            <a:pPr marL="374650" marR="0" lvl="2" indent="-304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pitchFamily="2" charset="2"/>
              <a:buChar char="l"/>
              <a:tabLst/>
              <a:defRPr/>
            </a:pPr>
            <a:r>
              <a:rPr lang="en-GB" sz="2800" kern="0" dirty="0" smtClean="0">
                <a:solidFill>
                  <a:srgbClr val="2E4F80"/>
                </a:solidFill>
                <a:latin typeface="+mn-lt"/>
              </a:rPr>
              <a:t>Developing information for discussion 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AU" dirty="0" smtClean="0">
                <a:solidFill>
                  <a:srgbClr val="004B8D"/>
                </a:solidFill>
                <a:latin typeface="+mn-lt"/>
              </a:rPr>
              <a:t>Number of consultations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AU" dirty="0" smtClean="0">
                <a:solidFill>
                  <a:srgbClr val="004B8D"/>
                </a:solidFill>
                <a:latin typeface="+mn-lt"/>
              </a:rPr>
              <a:t>Days </a:t>
            </a:r>
            <a:r>
              <a:rPr lang="en-AU" dirty="0">
                <a:solidFill>
                  <a:srgbClr val="004B8D"/>
                </a:solidFill>
                <a:latin typeface="+mn-lt"/>
              </a:rPr>
              <a:t>between </a:t>
            </a:r>
            <a:r>
              <a:rPr lang="en-AU" dirty="0" smtClean="0">
                <a:solidFill>
                  <a:srgbClr val="004B8D"/>
                </a:solidFill>
                <a:latin typeface="+mn-lt"/>
              </a:rPr>
              <a:t>consultations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AU" dirty="0" smtClean="0">
                <a:solidFill>
                  <a:srgbClr val="004B8D"/>
                </a:solidFill>
                <a:latin typeface="+mn-lt"/>
              </a:rPr>
              <a:t>Days </a:t>
            </a:r>
            <a:r>
              <a:rPr lang="en-AU" dirty="0">
                <a:solidFill>
                  <a:srgbClr val="004B8D"/>
                </a:solidFill>
                <a:latin typeface="+mn-lt"/>
              </a:rPr>
              <a:t>to finalisation (paid days</a:t>
            </a:r>
            <a:r>
              <a:rPr lang="en-AU" dirty="0" smtClean="0">
                <a:solidFill>
                  <a:srgbClr val="004B8D"/>
                </a:solidFill>
                <a:latin typeface="+mn-lt"/>
              </a:rPr>
              <a:t>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AU" dirty="0">
                <a:solidFill>
                  <a:srgbClr val="004B8D"/>
                </a:solidFill>
                <a:latin typeface="+mn-lt"/>
              </a:rPr>
              <a:t>D</a:t>
            </a:r>
            <a:r>
              <a:rPr lang="en-AU" dirty="0" smtClean="0">
                <a:solidFill>
                  <a:srgbClr val="004B8D"/>
                </a:solidFill>
                <a:latin typeface="+mn-lt"/>
              </a:rPr>
              <a:t>ays </a:t>
            </a:r>
            <a:r>
              <a:rPr lang="en-AU" dirty="0">
                <a:solidFill>
                  <a:srgbClr val="004B8D"/>
                </a:solidFill>
                <a:latin typeface="+mn-lt"/>
              </a:rPr>
              <a:t>to first return to work </a:t>
            </a:r>
            <a:endParaRPr lang="en-AU" dirty="0" smtClean="0">
              <a:solidFill>
                <a:srgbClr val="004B8D"/>
              </a:solidFill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AU" dirty="0">
                <a:solidFill>
                  <a:srgbClr val="004B8D"/>
                </a:solidFill>
                <a:latin typeface="+mn-lt"/>
              </a:rPr>
              <a:t>F</a:t>
            </a:r>
            <a:r>
              <a:rPr lang="en-AU" dirty="0" smtClean="0">
                <a:solidFill>
                  <a:srgbClr val="004B8D"/>
                </a:solidFill>
                <a:latin typeface="+mn-lt"/>
              </a:rPr>
              <a:t>inal </a:t>
            </a:r>
            <a:r>
              <a:rPr lang="en-AU" dirty="0">
                <a:solidFill>
                  <a:srgbClr val="004B8D"/>
                </a:solidFill>
                <a:latin typeface="+mn-lt"/>
              </a:rPr>
              <a:t>return to work outcome </a:t>
            </a:r>
            <a:r>
              <a:rPr lang="en-AU" dirty="0" smtClean="0">
                <a:solidFill>
                  <a:srgbClr val="004B8D"/>
                </a:solidFill>
                <a:latin typeface="+mn-lt"/>
              </a:rPr>
              <a:t>%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AU" dirty="0" smtClean="0">
                <a:solidFill>
                  <a:srgbClr val="004B8D"/>
                </a:solidFill>
                <a:latin typeface="+mn-lt"/>
              </a:rPr>
              <a:t>Number </a:t>
            </a:r>
            <a:r>
              <a:rPr lang="en-AU" dirty="0">
                <a:solidFill>
                  <a:srgbClr val="004B8D"/>
                </a:solidFill>
                <a:latin typeface="+mn-lt"/>
              </a:rPr>
              <a:t>of 1</a:t>
            </a:r>
            <a:r>
              <a:rPr lang="en-AU" baseline="30000" dirty="0">
                <a:solidFill>
                  <a:srgbClr val="004B8D"/>
                </a:solidFill>
                <a:latin typeface="+mn-lt"/>
              </a:rPr>
              <a:t>st</a:t>
            </a:r>
            <a:r>
              <a:rPr lang="en-AU" dirty="0">
                <a:solidFill>
                  <a:srgbClr val="004B8D"/>
                </a:solidFill>
                <a:latin typeface="+mn-lt"/>
              </a:rPr>
              <a:t> medical certificates given for time lost, suitable duties, and medical expenses only</a:t>
            </a:r>
            <a:endParaRPr lang="en-GB" kern="0" dirty="0" smtClean="0">
              <a:solidFill>
                <a:srgbClr val="004B8D"/>
              </a:solidFill>
              <a:latin typeface="+mn-lt"/>
            </a:endParaRPr>
          </a:p>
          <a:p>
            <a:pPr marL="69850" lvl="2" eaLnBrk="1" hangingPunct="1">
              <a:spcBef>
                <a:spcPct val="20000"/>
              </a:spcBef>
              <a:buSzPct val="45000"/>
              <a:defRPr/>
            </a:pPr>
            <a:endParaRPr kumimoji="0" lang="en-GB" sz="16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9850" marR="0" lvl="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66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30" y="1157942"/>
            <a:ext cx="8672850" cy="523220"/>
          </a:xfrm>
        </p:spPr>
        <p:txBody>
          <a:bodyPr wrap="square" anchor="ctr" anchorCtr="0">
            <a:spAutoFit/>
          </a:bodyPr>
          <a:lstStyle/>
          <a:p>
            <a:r>
              <a:rPr lang="en-AU" dirty="0" smtClean="0"/>
              <a:t>Agenda</a:t>
            </a:r>
            <a:endParaRPr lang="en-A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62278" y="1894432"/>
            <a:ext cx="8702210" cy="351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marR="0" lvl="2" indent="-304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pitchFamily="2" charset="2"/>
              <a:buChar char="l"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74650" marR="0" lvl="2" indent="-304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pitchFamily="2" charset="2"/>
              <a:buChar char="l"/>
              <a:tabLst/>
              <a:defRPr/>
            </a:pPr>
            <a:r>
              <a:rPr lang="en-GB" sz="2800" kern="0" dirty="0" smtClean="0">
                <a:solidFill>
                  <a:srgbClr val="2E4F80"/>
                </a:solidFill>
                <a:latin typeface="+mn-lt"/>
              </a:rPr>
              <a:t>Common law</a:t>
            </a:r>
          </a:p>
          <a:p>
            <a:pPr marL="374650" marR="0" lvl="2" indent="-304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pitchFamily="2" charset="2"/>
              <a:buChar char="l"/>
              <a:tabLst/>
              <a:defRPr/>
            </a:pPr>
            <a:r>
              <a:rPr lang="en-GB" sz="2800" kern="0" dirty="0" smtClean="0">
                <a:solidFill>
                  <a:srgbClr val="2E4F80"/>
                </a:solidFill>
                <a:latin typeface="+mn-lt"/>
              </a:rPr>
              <a:t>Statutory claims (firer fighter claims)</a:t>
            </a:r>
            <a:endParaRPr kumimoji="0" lang="en-GB" sz="2800" b="0" i="0" u="none" strike="noStrike" kern="0" cap="none" spc="0" normalizeH="0" noProof="0" dirty="0" smtClean="0">
              <a:ln>
                <a:noFill/>
              </a:ln>
              <a:solidFill>
                <a:srgbClr val="2E4F80"/>
              </a:solidFill>
              <a:effectLst/>
              <a:uLnTx/>
              <a:uFillTx/>
              <a:latin typeface="+mn-lt"/>
            </a:endParaRPr>
          </a:p>
          <a:p>
            <a:pPr marL="374650" marR="0" lvl="2" indent="-304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pitchFamily="2" charset="2"/>
              <a:buChar char="l"/>
              <a:tabLst/>
              <a:defRPr/>
            </a:pPr>
            <a:r>
              <a:rPr lang="en-GB" sz="2800" kern="0" dirty="0" smtClean="0">
                <a:solidFill>
                  <a:srgbClr val="2E4F80"/>
                </a:solidFill>
                <a:latin typeface="+mn-lt"/>
              </a:rPr>
              <a:t>Value add services for our customers </a:t>
            </a:r>
            <a:endParaRPr kumimoji="0" lang="en-GB" sz="2800" b="0" i="0" u="none" strike="noStrike" kern="0" cap="none" spc="0" normalizeH="0" noProof="0" dirty="0" smtClean="0">
              <a:ln>
                <a:noFill/>
              </a:ln>
              <a:solidFill>
                <a:srgbClr val="2E4F80"/>
              </a:solidFill>
              <a:effectLst/>
              <a:uLnTx/>
              <a:uFillTx/>
              <a:latin typeface="+mn-lt"/>
            </a:endParaRPr>
          </a:p>
          <a:p>
            <a:pPr marL="831850" lvl="3" indent="-304800" eaLnBrk="1" hangingPunct="1">
              <a:spcBef>
                <a:spcPct val="20000"/>
              </a:spcBef>
              <a:buSzPct val="45000"/>
              <a:buFont typeface="Wingdings" pitchFamily="2" charset="2"/>
              <a:buChar char="l"/>
              <a:defRPr/>
            </a:pPr>
            <a:endParaRPr kumimoji="0" lang="en-GB" sz="2800" b="0" i="0" u="none" strike="noStrike" kern="0" cap="none" spc="0" normalizeH="0" noProof="0" dirty="0" smtClean="0">
              <a:ln>
                <a:noFill/>
              </a:ln>
              <a:solidFill>
                <a:srgbClr val="2E4F80"/>
              </a:solidFill>
              <a:effectLst/>
              <a:uLnTx/>
              <a:uFillTx/>
              <a:latin typeface="+mn-lt"/>
            </a:endParaRPr>
          </a:p>
          <a:p>
            <a:pPr marL="831850" lvl="3" indent="-304800" eaLnBrk="1" hangingPunct="1">
              <a:spcBef>
                <a:spcPct val="20000"/>
              </a:spcBef>
              <a:buSzPct val="45000"/>
              <a:buFont typeface="Wingdings" pitchFamily="2" charset="2"/>
              <a:buChar char="l"/>
              <a:defRPr/>
            </a:pPr>
            <a:endParaRPr kumimoji="0" lang="en-GB" sz="2800" b="0" i="0" u="none" strike="noStrike" kern="0" cap="none" spc="0" normalizeH="0" noProof="0" dirty="0" smtClean="0">
              <a:ln>
                <a:noFill/>
              </a:ln>
              <a:solidFill>
                <a:srgbClr val="2E4F80"/>
              </a:solidFill>
              <a:effectLst/>
              <a:uLnTx/>
              <a:uFillTx/>
              <a:latin typeface="+mn-lt"/>
            </a:endParaRPr>
          </a:p>
          <a:p>
            <a:pPr marL="374650" marR="0" lvl="2" indent="-304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pitchFamily="2" charset="2"/>
              <a:buChar char="l"/>
              <a:tabLst/>
              <a:defRPr/>
            </a:pPr>
            <a:endParaRPr kumimoji="0" lang="en-GB" sz="16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9850" marR="0" lvl="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30" y="1157942"/>
            <a:ext cx="8672850" cy="523220"/>
          </a:xfrm>
        </p:spPr>
        <p:txBody>
          <a:bodyPr wrap="square" anchor="ctr" anchorCtr="0">
            <a:spAutoFit/>
          </a:bodyPr>
          <a:lstStyle/>
          <a:p>
            <a:r>
              <a:rPr lang="en-AU" dirty="0" smtClean="0"/>
              <a:t>Common law claims trends</a:t>
            </a:r>
            <a:endParaRPr lang="en-A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62278" y="1894432"/>
            <a:ext cx="8702210" cy="432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marR="0" lvl="2" indent="-304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pitchFamily="2" charset="2"/>
              <a:buChar char="l"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74650" marR="0" lvl="2" indent="-304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pitchFamily="2" charset="2"/>
              <a:buChar char="l"/>
              <a:tabLst/>
              <a:defRPr/>
            </a:pPr>
            <a:r>
              <a:rPr lang="en-GB" sz="2800" kern="0" dirty="0" smtClean="0">
                <a:solidFill>
                  <a:srgbClr val="2E4F80"/>
                </a:solidFill>
                <a:latin typeface="+mn-lt"/>
              </a:rPr>
              <a:t>Registration stable- 3860</a:t>
            </a:r>
          </a:p>
          <a:p>
            <a:pPr marL="374650" marR="0" lvl="2" indent="-304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pitchFamily="2" charset="2"/>
              <a:buChar char="l"/>
              <a:tabLst/>
              <a:defRPr/>
            </a:pPr>
            <a:r>
              <a:rPr lang="en-GB" sz="2800" kern="0" dirty="0" smtClean="0">
                <a:solidFill>
                  <a:srgbClr val="2E4F80"/>
                </a:solidFill>
                <a:latin typeface="+mn-lt"/>
              </a:rPr>
              <a:t>Average claims cost still decreasing</a:t>
            </a:r>
          </a:p>
          <a:p>
            <a:pPr marL="374650" marR="0" lvl="2" indent="-304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pitchFamily="2" charset="2"/>
              <a:buChar char="l"/>
              <a:tabLst/>
              <a:defRPr/>
            </a:pPr>
            <a:r>
              <a:rPr lang="en-GB" sz="2800" kern="0" dirty="0" smtClean="0">
                <a:solidFill>
                  <a:srgbClr val="2E4F80"/>
                </a:solidFill>
                <a:latin typeface="+mn-lt"/>
              </a:rPr>
              <a:t>Trial outcomes 78% win (up from 54%)</a:t>
            </a:r>
          </a:p>
          <a:p>
            <a:pPr marL="374650" marR="0" lvl="2" indent="-304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pitchFamily="2" charset="2"/>
              <a:buChar char="l"/>
              <a:tabLst/>
              <a:defRPr/>
            </a:pPr>
            <a:r>
              <a:rPr lang="en-GB" sz="2800" kern="0" dirty="0" smtClean="0">
                <a:solidFill>
                  <a:srgbClr val="2E4F80"/>
                </a:solidFill>
                <a:latin typeface="+mn-lt"/>
              </a:rPr>
              <a:t>Success with best offer policy</a:t>
            </a:r>
          </a:p>
          <a:p>
            <a:pPr marL="374650" lvl="2" indent="-304800" eaLnBrk="1" hangingPunct="1">
              <a:spcBef>
                <a:spcPct val="20000"/>
              </a:spcBef>
              <a:buSzPct val="45000"/>
              <a:buFont typeface="Wingdings" pitchFamily="2" charset="2"/>
              <a:buChar char="l"/>
              <a:defRPr/>
            </a:pPr>
            <a:r>
              <a:rPr lang="en-GB" sz="2800" kern="0" dirty="0">
                <a:solidFill>
                  <a:srgbClr val="2E4F80"/>
                </a:solidFill>
              </a:rPr>
              <a:t>Way of Working- Panel and In-house</a:t>
            </a:r>
          </a:p>
          <a:p>
            <a:pPr marL="69850" marR="0" lvl="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tabLst/>
              <a:defRPr/>
            </a:pPr>
            <a:endParaRPr lang="en-GB" sz="2800" kern="0" dirty="0" smtClean="0">
              <a:solidFill>
                <a:srgbClr val="2E4F80"/>
              </a:solidFill>
              <a:latin typeface="+mn-lt"/>
            </a:endParaRPr>
          </a:p>
          <a:p>
            <a:pPr marL="527050" lvl="3" eaLnBrk="1" hangingPunct="1">
              <a:spcBef>
                <a:spcPct val="20000"/>
              </a:spcBef>
              <a:buSzPct val="45000"/>
              <a:defRPr/>
            </a:pPr>
            <a:endParaRPr lang="en-GB" sz="1600" kern="0" dirty="0" smtClean="0">
              <a:solidFill>
                <a:srgbClr val="2E4F80"/>
              </a:solidFill>
              <a:latin typeface="+mn-lt"/>
            </a:endParaRPr>
          </a:p>
          <a:p>
            <a:pPr marL="69850" marR="0" lvl="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tabLst/>
              <a:defRPr/>
            </a:pPr>
            <a:endParaRPr kumimoji="0" lang="en-GB" sz="16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9850" marR="0" lvl="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361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30" y="1157942"/>
            <a:ext cx="8672850" cy="523220"/>
          </a:xfrm>
        </p:spPr>
        <p:txBody>
          <a:bodyPr wrap="square" anchor="ctr" anchorCtr="0">
            <a:spAutoFit/>
          </a:bodyPr>
          <a:lstStyle/>
          <a:p>
            <a:r>
              <a:rPr lang="en-AU" dirty="0" smtClean="0"/>
              <a:t>Common law claims trends</a:t>
            </a:r>
            <a:endParaRPr lang="en-A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62278" y="1894432"/>
            <a:ext cx="870221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marR="0" lvl="2" indent="-304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pitchFamily="2" charset="2"/>
              <a:buChar char="l"/>
              <a:tabLst/>
              <a:defRPr/>
            </a:pPr>
            <a:r>
              <a:rPr lang="en-GB" sz="2800" kern="0" dirty="0" smtClean="0">
                <a:solidFill>
                  <a:srgbClr val="2E4F80"/>
                </a:solidFill>
                <a:latin typeface="+mn-lt"/>
              </a:rPr>
              <a:t>Common law Judgements</a:t>
            </a:r>
          </a:p>
          <a:p>
            <a:pPr marL="527050" lvl="3" eaLnBrk="1" hangingPunct="1">
              <a:spcBef>
                <a:spcPct val="20000"/>
              </a:spcBef>
              <a:buSzPct val="45000"/>
              <a:defRPr/>
            </a:pPr>
            <a:endParaRPr lang="en-AU" sz="1800" i="1" dirty="0" smtClean="0">
              <a:solidFill>
                <a:srgbClr val="2E4F80"/>
              </a:solidFill>
            </a:endParaRPr>
          </a:p>
          <a:p>
            <a:pPr marL="527050" lvl="3" eaLnBrk="1" hangingPunct="1">
              <a:spcBef>
                <a:spcPct val="20000"/>
              </a:spcBef>
              <a:buSzPct val="45000"/>
              <a:defRPr/>
            </a:pPr>
            <a:r>
              <a:rPr lang="en-AU" sz="1800" i="1" dirty="0" err="1" smtClean="0">
                <a:solidFill>
                  <a:srgbClr val="2E4F80"/>
                </a:solidFill>
              </a:rPr>
              <a:t>Wilmink</a:t>
            </a:r>
            <a:r>
              <a:rPr lang="en-AU" sz="1800" i="1" dirty="0" smtClean="0">
                <a:solidFill>
                  <a:srgbClr val="2E4F80"/>
                </a:solidFill>
              </a:rPr>
              <a:t> </a:t>
            </a:r>
            <a:r>
              <a:rPr lang="en-AU" sz="1800" i="1" dirty="0">
                <a:solidFill>
                  <a:srgbClr val="2E4F80"/>
                </a:solidFill>
              </a:rPr>
              <a:t>v  </a:t>
            </a:r>
            <a:r>
              <a:rPr lang="en-US" sz="1800" i="1" dirty="0">
                <a:solidFill>
                  <a:srgbClr val="004B8D"/>
                </a:solidFill>
              </a:rPr>
              <a:t>Clifton Park Turf Supplies Pty Ltd</a:t>
            </a:r>
            <a:r>
              <a:rPr lang="en-AU" sz="1800" i="1" dirty="0">
                <a:solidFill>
                  <a:srgbClr val="2E4F80"/>
                </a:solidFill>
              </a:rPr>
              <a:t> [2012] </a:t>
            </a:r>
            <a:r>
              <a:rPr lang="en-AU" sz="1800" i="1" dirty="0" smtClean="0">
                <a:solidFill>
                  <a:srgbClr val="2E4F80"/>
                </a:solidFill>
              </a:rPr>
              <a:t>DCB </a:t>
            </a:r>
            <a:r>
              <a:rPr lang="en-AU" sz="1800" i="1" dirty="0">
                <a:solidFill>
                  <a:srgbClr val="2E4F80"/>
                </a:solidFill>
              </a:rPr>
              <a:t>Reid</a:t>
            </a:r>
            <a:r>
              <a:rPr lang="en-AU" sz="1800" dirty="0">
                <a:solidFill>
                  <a:srgbClr val="2E4F80"/>
                </a:solidFill>
              </a:rPr>
              <a:t> J 21 December  2012</a:t>
            </a:r>
          </a:p>
          <a:p>
            <a:pPr marL="831850" lvl="3" indent="-304800" eaLnBrk="1" hangingPunct="1">
              <a:spcBef>
                <a:spcPct val="20000"/>
              </a:spcBef>
              <a:buSzPct val="45000"/>
              <a:buFont typeface="Wingdings" pitchFamily="2" charset="2"/>
              <a:buChar char="l"/>
              <a:defRPr/>
            </a:pPr>
            <a:r>
              <a:rPr lang="en-AU" sz="1800" kern="0" dirty="0" smtClean="0">
                <a:solidFill>
                  <a:srgbClr val="2E4F80"/>
                </a:solidFill>
              </a:rPr>
              <a:t>Worker agricultural/horticultural farmer sustained a compound fracture to his left lower leg when he was pinned between bucket and loader of tree.  Quantum only trial. Returned worker to workplace and subsequently he obtained a new job as a horticultural farmhand.  </a:t>
            </a:r>
          </a:p>
          <a:p>
            <a:pPr marL="831850" lvl="3" indent="-304800" eaLnBrk="1" hangingPunct="1">
              <a:spcBef>
                <a:spcPct val="20000"/>
              </a:spcBef>
              <a:buSzPct val="45000"/>
              <a:buFont typeface="Wingdings" pitchFamily="2" charset="2"/>
              <a:buChar char="l"/>
              <a:defRPr/>
            </a:pPr>
            <a:r>
              <a:rPr lang="en-AU" sz="1800" kern="0" dirty="0" smtClean="0">
                <a:solidFill>
                  <a:srgbClr val="2E4F80"/>
                </a:solidFill>
                <a:latin typeface="+mn-lt"/>
              </a:rPr>
              <a:t>Worker presented as creditable witness and Judge Reid made a favourable future economic loss finding.  A</a:t>
            </a:r>
            <a:r>
              <a:rPr lang="en-AU" sz="1800" dirty="0" smtClean="0">
                <a:solidFill>
                  <a:srgbClr val="03597B"/>
                </a:solidFill>
              </a:rPr>
              <a:t>lthough </a:t>
            </a:r>
            <a:r>
              <a:rPr lang="en-AU" sz="1800" dirty="0">
                <a:solidFill>
                  <a:srgbClr val="03597B"/>
                </a:solidFill>
              </a:rPr>
              <a:t>he has overcome much of the loss of earnings </a:t>
            </a:r>
            <a:r>
              <a:rPr lang="en-AU" sz="1800" dirty="0" smtClean="0">
                <a:solidFill>
                  <a:srgbClr val="03597B"/>
                </a:solidFill>
              </a:rPr>
              <a:t>his </a:t>
            </a:r>
            <a:r>
              <a:rPr lang="en-AU" sz="1800" dirty="0">
                <a:solidFill>
                  <a:srgbClr val="03597B"/>
                </a:solidFill>
              </a:rPr>
              <a:t>disability does mean that he is likely to suffer some loss </a:t>
            </a:r>
            <a:r>
              <a:rPr lang="en-AU" sz="1800" dirty="0" smtClean="0">
                <a:solidFill>
                  <a:srgbClr val="03597B"/>
                </a:solidFill>
              </a:rPr>
              <a:t>by </a:t>
            </a:r>
            <a:r>
              <a:rPr lang="en-AU" sz="1800" dirty="0">
                <a:solidFill>
                  <a:srgbClr val="03597B"/>
                </a:solidFill>
              </a:rPr>
              <a:t>way </a:t>
            </a:r>
            <a:r>
              <a:rPr lang="en-AU" sz="1800" dirty="0" smtClean="0">
                <a:solidFill>
                  <a:srgbClr val="03597B"/>
                </a:solidFill>
              </a:rPr>
              <a:t>of </a:t>
            </a:r>
            <a:r>
              <a:rPr lang="en-AU" sz="1800" dirty="0">
                <a:solidFill>
                  <a:srgbClr val="03597B"/>
                </a:solidFill>
              </a:rPr>
              <a:t>reduced profits </a:t>
            </a:r>
            <a:r>
              <a:rPr lang="en-AU" sz="1800" dirty="0" smtClean="0">
                <a:solidFill>
                  <a:srgbClr val="03597B"/>
                </a:solidFill>
              </a:rPr>
              <a:t>in the future. </a:t>
            </a:r>
          </a:p>
          <a:p>
            <a:pPr marL="69850" marR="0" lvl="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37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30" y="1157942"/>
            <a:ext cx="8672850" cy="523220"/>
          </a:xfrm>
        </p:spPr>
        <p:txBody>
          <a:bodyPr wrap="square" anchor="ctr" anchorCtr="0">
            <a:spAutoFit/>
          </a:bodyPr>
          <a:lstStyle/>
          <a:p>
            <a:r>
              <a:rPr lang="en-AU" dirty="0" smtClean="0"/>
              <a:t>Latent onset </a:t>
            </a:r>
            <a:r>
              <a:rPr lang="en-AU" dirty="0" smtClean="0"/>
              <a:t>- </a:t>
            </a:r>
            <a:r>
              <a:rPr lang="en-AU" dirty="0" smtClean="0"/>
              <a:t>Update Fire Fighter claims</a:t>
            </a:r>
            <a:endParaRPr lang="en-A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62278" y="1894432"/>
            <a:ext cx="8702210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marR="0" lvl="2" indent="-304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pitchFamily="2" charset="2"/>
              <a:buChar char="l"/>
              <a:tabLst/>
              <a:defRPr/>
            </a:pPr>
            <a:r>
              <a:rPr lang="en-GB" kern="0" dirty="0" smtClean="0">
                <a:solidFill>
                  <a:srgbClr val="2E4F80"/>
                </a:solidFill>
                <a:latin typeface="+mn-lt"/>
              </a:rPr>
              <a:t>7 </a:t>
            </a:r>
            <a:r>
              <a:rPr lang="en-GB" kern="0" dirty="0" smtClean="0">
                <a:solidFill>
                  <a:srgbClr val="2E4F80"/>
                </a:solidFill>
                <a:latin typeface="+mn-lt"/>
              </a:rPr>
              <a:t>claims</a:t>
            </a:r>
            <a:r>
              <a:rPr lang="en-GB" kern="0" dirty="0" smtClean="0">
                <a:solidFill>
                  <a:srgbClr val="2E4F80"/>
                </a:solidFill>
                <a:latin typeface="+mn-lt"/>
              </a:rPr>
              <a:t>; 4 have been decided </a:t>
            </a:r>
          </a:p>
          <a:p>
            <a:pPr marL="374650" marR="0" lvl="2" indent="-304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pitchFamily="2" charset="2"/>
              <a:buChar char="l"/>
              <a:tabLst/>
              <a:defRPr/>
            </a:pPr>
            <a:r>
              <a:rPr lang="en-GB" kern="0" dirty="0" smtClean="0">
                <a:solidFill>
                  <a:srgbClr val="2E4F80"/>
                </a:solidFill>
                <a:latin typeface="+mn-lt"/>
              </a:rPr>
              <a:t>Injury </a:t>
            </a:r>
            <a:r>
              <a:rPr lang="en-GB" kern="0" dirty="0" smtClean="0">
                <a:solidFill>
                  <a:srgbClr val="2E4F80"/>
                </a:solidFill>
                <a:latin typeface="+mn-lt"/>
              </a:rPr>
              <a:t>type</a:t>
            </a:r>
            <a:r>
              <a:rPr lang="en-GB" kern="0" dirty="0" smtClean="0">
                <a:solidFill>
                  <a:srgbClr val="2E4F80"/>
                </a:solidFill>
                <a:latin typeface="+mn-lt"/>
              </a:rPr>
              <a:t>: </a:t>
            </a:r>
            <a:r>
              <a:rPr lang="en-GB" kern="0" dirty="0" smtClean="0">
                <a:solidFill>
                  <a:srgbClr val="2E4F80"/>
                </a:solidFill>
                <a:latin typeface="+mn-lt"/>
              </a:rPr>
              <a:t>cancers- </a:t>
            </a:r>
            <a:r>
              <a:rPr lang="en-GB" kern="0" dirty="0">
                <a:solidFill>
                  <a:srgbClr val="2E4F80"/>
                </a:solidFill>
                <a:latin typeface="+mn-lt"/>
              </a:rPr>
              <a:t>k</a:t>
            </a:r>
            <a:r>
              <a:rPr lang="en-GB" kern="0" dirty="0" smtClean="0">
                <a:solidFill>
                  <a:srgbClr val="2E4F80"/>
                </a:solidFill>
                <a:latin typeface="+mn-lt"/>
              </a:rPr>
              <a:t>idney</a:t>
            </a:r>
            <a:r>
              <a:rPr lang="en-GB" kern="0" dirty="0" smtClean="0">
                <a:solidFill>
                  <a:srgbClr val="2E4F80"/>
                </a:solidFill>
                <a:latin typeface="+mn-lt"/>
              </a:rPr>
              <a:t>, </a:t>
            </a:r>
            <a:r>
              <a:rPr lang="en-GB" kern="0" dirty="0" smtClean="0">
                <a:solidFill>
                  <a:srgbClr val="2E4F80"/>
                </a:solidFill>
                <a:latin typeface="+mn-lt"/>
              </a:rPr>
              <a:t>testicular</a:t>
            </a:r>
            <a:r>
              <a:rPr lang="en-GB" kern="0" dirty="0" smtClean="0">
                <a:solidFill>
                  <a:srgbClr val="2E4F80"/>
                </a:solidFill>
                <a:latin typeface="+mn-lt"/>
              </a:rPr>
              <a:t>, </a:t>
            </a:r>
            <a:r>
              <a:rPr lang="en-GB" kern="0" dirty="0" smtClean="0">
                <a:solidFill>
                  <a:srgbClr val="2E4F80"/>
                </a:solidFill>
                <a:latin typeface="+mn-lt"/>
              </a:rPr>
              <a:t>bowel </a:t>
            </a:r>
            <a:endParaRPr lang="en-GB" kern="0" dirty="0" smtClean="0">
              <a:solidFill>
                <a:srgbClr val="2E4F80"/>
              </a:solidFill>
              <a:latin typeface="+mn-lt"/>
            </a:endParaRPr>
          </a:p>
          <a:p>
            <a:pPr marL="374650" marR="0" lvl="2" indent="-304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pitchFamily="2" charset="2"/>
              <a:buChar char="l"/>
              <a:tabLst/>
              <a:defRPr/>
            </a:pPr>
            <a:r>
              <a:rPr lang="en-GB" kern="0" dirty="0" smtClean="0">
                <a:solidFill>
                  <a:srgbClr val="2E4F80"/>
                </a:solidFill>
                <a:latin typeface="+mn-lt"/>
              </a:rPr>
              <a:t>Injury exposure - range from 10 to 40 years, vary from specific chemical fires to general smoke fires </a:t>
            </a:r>
          </a:p>
          <a:p>
            <a:pPr marL="374650" marR="0" lvl="2" indent="-304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pitchFamily="2" charset="2"/>
              <a:buChar char="l"/>
              <a:tabLst/>
              <a:defRPr/>
            </a:pPr>
            <a:r>
              <a:rPr lang="en-GB" kern="0" dirty="0" smtClean="0">
                <a:solidFill>
                  <a:srgbClr val="2E4F80"/>
                </a:solidFill>
                <a:latin typeface="+mn-lt"/>
              </a:rPr>
              <a:t>Investigations included:</a:t>
            </a:r>
          </a:p>
          <a:p>
            <a:pPr marL="831850" lvl="3" indent="-304800" eaLnBrk="1" hangingPunct="1">
              <a:spcBef>
                <a:spcPct val="20000"/>
              </a:spcBef>
              <a:buSzPct val="45000"/>
              <a:buFont typeface="Wingdings" pitchFamily="2" charset="2"/>
              <a:buChar char="l"/>
              <a:defRPr/>
            </a:pPr>
            <a:r>
              <a:rPr lang="en-GB" kern="0" dirty="0" smtClean="0">
                <a:solidFill>
                  <a:srgbClr val="2E4F80"/>
                </a:solidFill>
                <a:latin typeface="+mn-lt"/>
              </a:rPr>
              <a:t>Factual</a:t>
            </a:r>
          </a:p>
          <a:p>
            <a:pPr marL="831850" lvl="3" indent="-304800" eaLnBrk="1" hangingPunct="1">
              <a:spcBef>
                <a:spcPct val="20000"/>
              </a:spcBef>
              <a:buSzPct val="45000"/>
              <a:buFont typeface="Wingdings" pitchFamily="2" charset="2"/>
              <a:buChar char="l"/>
              <a:defRPr/>
            </a:pPr>
            <a:r>
              <a:rPr lang="en-GB" kern="0" dirty="0" smtClean="0">
                <a:solidFill>
                  <a:srgbClr val="2E4F80"/>
                </a:solidFill>
                <a:latin typeface="+mn-lt"/>
              </a:rPr>
              <a:t>Treating specialist- Oncologists, Urologists</a:t>
            </a:r>
          </a:p>
          <a:p>
            <a:pPr marL="831850" lvl="3" indent="-304800" eaLnBrk="1" hangingPunct="1">
              <a:spcBef>
                <a:spcPct val="20000"/>
              </a:spcBef>
              <a:buSzPct val="45000"/>
              <a:buFont typeface="Wingdings" pitchFamily="2" charset="2"/>
              <a:buChar char="l"/>
              <a:defRPr/>
            </a:pPr>
            <a:r>
              <a:rPr lang="en-GB" kern="0" smtClean="0">
                <a:solidFill>
                  <a:srgbClr val="2E4F80"/>
                </a:solidFill>
                <a:latin typeface="+mn-lt"/>
              </a:rPr>
              <a:t>Independent </a:t>
            </a:r>
            <a:r>
              <a:rPr lang="en-GB" kern="0" smtClean="0">
                <a:solidFill>
                  <a:srgbClr val="2E4F80"/>
                </a:solidFill>
                <a:latin typeface="+mn-lt"/>
              </a:rPr>
              <a:t>review- </a:t>
            </a:r>
            <a:r>
              <a:rPr lang="en-GB" kern="0" dirty="0" smtClean="0">
                <a:solidFill>
                  <a:srgbClr val="2E4F80"/>
                </a:solidFill>
                <a:latin typeface="+mn-lt"/>
              </a:rPr>
              <a:t>Occupational Physician</a:t>
            </a:r>
          </a:p>
          <a:p>
            <a:pPr marL="527050" lvl="3" eaLnBrk="1" hangingPunct="1">
              <a:spcBef>
                <a:spcPct val="20000"/>
              </a:spcBef>
              <a:buSzPct val="45000"/>
              <a:defRPr/>
            </a:pPr>
            <a:endParaRPr lang="en-GB" kern="0" dirty="0" smtClean="0">
              <a:solidFill>
                <a:srgbClr val="2E4F80"/>
              </a:solidFill>
              <a:latin typeface="+mn-lt"/>
            </a:endParaRPr>
          </a:p>
          <a:p>
            <a:pPr marL="374650" marR="0" lvl="2" indent="-304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pitchFamily="2" charset="2"/>
              <a:buChar char="l"/>
              <a:tabLst/>
              <a:defRPr/>
            </a:pPr>
            <a:endParaRPr lang="en-GB" kern="0" dirty="0" smtClean="0">
              <a:solidFill>
                <a:srgbClr val="2E4F80"/>
              </a:solidFill>
              <a:latin typeface="+mn-lt"/>
            </a:endParaRPr>
          </a:p>
          <a:p>
            <a:pPr marL="374650" marR="0" lvl="2" indent="-304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pitchFamily="2" charset="2"/>
              <a:buChar char="l"/>
              <a:tabLst/>
              <a:defRPr/>
            </a:pPr>
            <a:endParaRPr lang="en-GB" kern="0" dirty="0" smtClean="0">
              <a:solidFill>
                <a:srgbClr val="2E4F80"/>
              </a:solidFill>
              <a:latin typeface="+mn-lt"/>
            </a:endParaRPr>
          </a:p>
          <a:p>
            <a:pPr marL="69850" marR="0" lvl="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tabLst/>
              <a:defRPr/>
            </a:pPr>
            <a:endParaRPr kumimoji="0" lang="en-GB" sz="16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9850" marR="0" lvl="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612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30" y="1157942"/>
            <a:ext cx="8672850" cy="523220"/>
          </a:xfrm>
        </p:spPr>
        <p:txBody>
          <a:bodyPr wrap="square" anchor="ctr" anchorCtr="0">
            <a:spAutoFit/>
          </a:bodyPr>
          <a:lstStyle/>
          <a:p>
            <a:r>
              <a:rPr lang="en-AU" dirty="0" smtClean="0"/>
              <a:t>Working with Workplace Health and Safety</a:t>
            </a:r>
            <a:endParaRPr lang="en-A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62278" y="2276872"/>
            <a:ext cx="8702210" cy="2579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marR="0" lvl="2" indent="-304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pitchFamily="2" charset="2"/>
              <a:buChar char="l"/>
              <a:tabLst/>
              <a:defRPr/>
            </a:pPr>
            <a:r>
              <a:rPr lang="en-GB" sz="2800" kern="0" dirty="0" smtClean="0">
                <a:solidFill>
                  <a:srgbClr val="2E4F80"/>
                </a:solidFill>
                <a:latin typeface="+mn-lt"/>
              </a:rPr>
              <a:t>Injury Prevention and Management Program (IPAM)</a:t>
            </a:r>
          </a:p>
          <a:p>
            <a:pPr marL="374650" marR="0" lvl="2" indent="-304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pitchFamily="2" charset="2"/>
              <a:buChar char="l"/>
              <a:tabLst/>
              <a:defRPr/>
            </a:pPr>
            <a:r>
              <a:rPr lang="en-GB" sz="2800" kern="0" dirty="0" smtClean="0">
                <a:solidFill>
                  <a:srgbClr val="2E4F80"/>
                </a:solidFill>
                <a:latin typeface="+mn-lt"/>
              </a:rPr>
              <a:t>Grow Safe Business</a:t>
            </a:r>
          </a:p>
          <a:p>
            <a:pPr marL="374650" marR="0" lvl="2" indent="-304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pitchFamily="2" charset="2"/>
              <a:buChar char="l"/>
              <a:tabLst/>
              <a:defRPr/>
            </a:pPr>
            <a:r>
              <a:rPr lang="en-GB" sz="2800" kern="0" dirty="0" smtClean="0">
                <a:solidFill>
                  <a:srgbClr val="2E4F80"/>
                </a:solidFill>
                <a:latin typeface="+mn-lt"/>
              </a:rPr>
              <a:t>Training for our people </a:t>
            </a:r>
          </a:p>
          <a:p>
            <a:pPr marL="69850" marR="0" lvl="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tabLst/>
              <a:defRPr/>
            </a:pPr>
            <a:endParaRPr kumimoji="0" lang="en-GB" sz="16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9850" marR="0" lvl="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46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30" y="1188720"/>
            <a:ext cx="8672850" cy="461665"/>
          </a:xfrm>
        </p:spPr>
        <p:txBody>
          <a:bodyPr wrap="square" anchor="ctr" anchorCtr="0">
            <a:spAutoFit/>
          </a:bodyPr>
          <a:lstStyle/>
          <a:p>
            <a:r>
              <a:rPr lang="en-AU" sz="2400" dirty="0" smtClean="0"/>
              <a:t>Industry microsites now available for Retail &amp; Wholesale</a:t>
            </a:r>
            <a:endParaRPr lang="en-A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714706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3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30" y="1157942"/>
            <a:ext cx="8672850" cy="523220"/>
          </a:xfrm>
        </p:spPr>
        <p:txBody>
          <a:bodyPr wrap="square" anchor="ctr" anchorCtr="0">
            <a:spAutoFit/>
          </a:bodyPr>
          <a:lstStyle/>
          <a:p>
            <a:r>
              <a:rPr lang="en-AU" dirty="0" smtClean="0"/>
              <a:t>1</a:t>
            </a:r>
            <a:r>
              <a:rPr lang="en-AU" baseline="30000" dirty="0" smtClean="0"/>
              <a:t>st</a:t>
            </a:r>
            <a:r>
              <a:rPr lang="en-AU" dirty="0" smtClean="0"/>
              <a:t> </a:t>
            </a:r>
            <a:r>
              <a:rPr lang="en-AU" dirty="0" err="1" smtClean="0"/>
              <a:t>rtw</a:t>
            </a:r>
            <a:r>
              <a:rPr lang="en-AU" dirty="0" smtClean="0"/>
              <a:t> and stay at work for Industry</a:t>
            </a:r>
            <a:endParaRPr lang="en-A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62278" y="1894432"/>
            <a:ext cx="8702210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marR="0" lvl="2" indent="-304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pitchFamily="2" charset="2"/>
              <a:buChar char="l"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9850" marR="0" lvl="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tabLst/>
              <a:defRPr/>
            </a:pPr>
            <a:endParaRPr kumimoji="0" lang="en-GB" sz="16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9850" marR="0" lvl="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94432"/>
            <a:ext cx="6211112" cy="44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31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30" y="1157942"/>
            <a:ext cx="8672850" cy="523220"/>
          </a:xfrm>
        </p:spPr>
        <p:txBody>
          <a:bodyPr wrap="square" anchor="ctr" anchorCtr="0">
            <a:spAutoFit/>
          </a:bodyPr>
          <a:lstStyle/>
          <a:p>
            <a:r>
              <a:rPr lang="en-AU" dirty="0" smtClean="0"/>
              <a:t>Injury </a:t>
            </a:r>
            <a:r>
              <a:rPr lang="en-AU" dirty="0"/>
              <a:t>n</a:t>
            </a:r>
            <a:r>
              <a:rPr lang="en-AU" dirty="0" smtClean="0"/>
              <a:t>ature and injury location for employers</a:t>
            </a:r>
            <a:endParaRPr lang="en-A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62278" y="1894432"/>
            <a:ext cx="8702210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marR="0" lvl="2" indent="-304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pitchFamily="2" charset="2"/>
              <a:buChar char="l"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9850" marR="0" lvl="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tabLst/>
              <a:defRPr/>
            </a:pPr>
            <a:endParaRPr kumimoji="0" lang="en-GB" sz="16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9850" marR="0" lvl="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4680520" cy="471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66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aft self insurer forum 28 november 2012">
  <a:themeElements>
    <a:clrScheme name="WorkCover External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WorkCover External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orkCover External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Cover External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Cover External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Cover External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Cover External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Cover External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Cover External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draft self insurer forum 28 november 2012</Template>
  <TotalTime>806</TotalTime>
  <Words>378</Words>
  <Application>Microsoft Office PowerPoint</Application>
  <PresentationFormat>On-screen Show (4:3)</PresentationFormat>
  <Paragraphs>92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draft self insurer forum 28 november 2012</vt:lpstr>
      <vt:lpstr>WorkCover Update  </vt:lpstr>
      <vt:lpstr>Agenda</vt:lpstr>
      <vt:lpstr>Common law claims trends</vt:lpstr>
      <vt:lpstr>Common law claims trends</vt:lpstr>
      <vt:lpstr>Latent onset - Update Fire Fighter claims</vt:lpstr>
      <vt:lpstr>Working with Workplace Health and Safety</vt:lpstr>
      <vt:lpstr>Industry microsites now available for Retail &amp; Wholesale</vt:lpstr>
      <vt:lpstr>1st rtw and stay at work for Industry</vt:lpstr>
      <vt:lpstr>Injury nature and injury location for employers</vt:lpstr>
      <vt:lpstr>Injury nature and injury location for employers</vt:lpstr>
      <vt:lpstr>GP and Allied Health information </vt:lpstr>
    </vt:vector>
  </TitlesOfParts>
  <Company>WorkCover Queensland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WorkCover Update</dc:title>
  <dc:creator>Janine Reid</dc:creator>
  <cp:lastModifiedBy>Barbara Martin</cp:lastModifiedBy>
  <cp:revision>35</cp:revision>
  <cp:lastPrinted>2000-02-08T02:57:58Z</cp:lastPrinted>
  <dcterms:created xsi:type="dcterms:W3CDTF">2012-11-21T03:27:25Z</dcterms:created>
  <dcterms:modified xsi:type="dcterms:W3CDTF">2013-02-12T22:37:16Z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1655875323</vt:i4>
  </property>
  <property fmtid="{D5CDD505-2E9C-101B-9397-08002B2CF9AE}" pid="3" name="_NewReviewCycle">
    <vt:lpwstr/>
  </property>
  <property fmtid="{D5CDD505-2E9C-101B-9397-08002B2CF9AE}" pid="4" name="_EmailSubject">
    <vt:lpwstr>The new Strength to Strength!</vt:lpwstr>
  </property>
  <property fmtid="{D5CDD505-2E9C-101B-9397-08002B2CF9AE}" pid="5" name="_AuthorEmail">
    <vt:lpwstr>Therese.Rennick@workcoverqld.com.au</vt:lpwstr>
  </property>
  <property fmtid="{D5CDD505-2E9C-101B-9397-08002B2CF9AE}" pid="6" name="_AuthorEmailDisplayName">
    <vt:lpwstr>Therese Rennick</vt:lpwstr>
  </property>
  <property fmtid="{D5CDD505-2E9C-101B-9397-08002B2CF9AE}" pid="7" name="_PreviousAdHocReviewCycleID">
    <vt:i4>166103081</vt:i4>
  </property>
</Properties>
</file>