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4" r:id="rId2"/>
  </p:sldMasterIdLst>
  <p:notesMasterIdLst>
    <p:notesMasterId r:id="rId21"/>
  </p:notesMasterIdLst>
  <p:handoutMasterIdLst>
    <p:handoutMasterId r:id="rId22"/>
  </p:handoutMasterIdLst>
  <p:sldIdLst>
    <p:sldId id="290" r:id="rId3"/>
    <p:sldId id="320" r:id="rId4"/>
    <p:sldId id="307" r:id="rId5"/>
    <p:sldId id="293" r:id="rId6"/>
    <p:sldId id="318" r:id="rId7"/>
    <p:sldId id="314" r:id="rId8"/>
    <p:sldId id="319" r:id="rId9"/>
    <p:sldId id="316" r:id="rId10"/>
    <p:sldId id="292" r:id="rId11"/>
    <p:sldId id="298" r:id="rId12"/>
    <p:sldId id="321" r:id="rId13"/>
    <p:sldId id="315" r:id="rId14"/>
    <p:sldId id="258" r:id="rId15"/>
    <p:sldId id="312" r:id="rId16"/>
    <p:sldId id="265" r:id="rId17"/>
    <p:sldId id="313" r:id="rId18"/>
    <p:sldId id="322" r:id="rId19"/>
    <p:sldId id="323" r:id="rId20"/>
  </p:sldIdLst>
  <p:sldSz cx="9144000" cy="6858000" type="screen4x3"/>
  <p:notesSz cx="6997700" cy="92837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p:restoredLeft sz="15048" autoAdjust="0"/>
    <p:restoredTop sz="94698" autoAdjust="0"/>
  </p:normalViewPr>
  <p:slideViewPr>
    <p:cSldViewPr>
      <p:cViewPr>
        <p:scale>
          <a:sx n="120" d="100"/>
          <a:sy n="120" d="100"/>
        </p:scale>
        <p:origin x="-1326" y="43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04" y="-96"/>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C6C17-0F6E-499A-8F55-7467F6816C8B}" type="doc">
      <dgm:prSet loTypeId="urn:microsoft.com/office/officeart/2005/8/layout/vList4#10" loCatId="process" qsTypeId="urn:microsoft.com/office/officeart/2005/8/quickstyle/simple2#5" qsCatId="simple" csTypeId="urn:microsoft.com/office/officeart/2005/8/colors/accent1_2" csCatId="accent1" phldr="1"/>
      <dgm:spPr/>
      <dgm:t>
        <a:bodyPr/>
        <a:lstStyle/>
        <a:p>
          <a:endParaRPr lang="en-US"/>
        </a:p>
      </dgm:t>
    </dgm:pt>
    <dgm:pt modelId="{65DAB788-886A-4DAD-871E-9ED7F445F380}">
      <dgm:prSet phldrT="[Text]"/>
      <dgm:spPr/>
      <dgm:t>
        <a:bodyPr/>
        <a:lstStyle/>
        <a:p>
          <a:r>
            <a:rPr lang="en-US" dirty="0"/>
            <a:t>Framing the tangible business benefits</a:t>
          </a:r>
        </a:p>
      </dgm:t>
    </dgm:pt>
    <dgm:pt modelId="{C4F1534A-E0B1-4D94-A750-95A328BE84F0}" type="parTrans" cxnId="{410C300C-0156-4342-9B25-06401EB1E6C9}">
      <dgm:prSet/>
      <dgm:spPr/>
      <dgm:t>
        <a:bodyPr/>
        <a:lstStyle/>
        <a:p>
          <a:endParaRPr lang="en-AU"/>
        </a:p>
      </dgm:t>
    </dgm:pt>
    <dgm:pt modelId="{C9FC712F-606D-49F8-B215-1D1BA89DAAC4}" type="sibTrans" cxnId="{410C300C-0156-4342-9B25-06401EB1E6C9}">
      <dgm:prSet/>
      <dgm:spPr/>
      <dgm:t>
        <a:bodyPr/>
        <a:lstStyle/>
        <a:p>
          <a:endParaRPr lang="en-AU"/>
        </a:p>
      </dgm:t>
    </dgm:pt>
    <dgm:pt modelId="{3C00C10C-21A9-4319-8B3A-7B36CBC76C6C}">
      <dgm:prSet phldrT="[Text]"/>
      <dgm:spPr/>
      <dgm:t>
        <a:bodyPr/>
        <a:lstStyle/>
        <a:p>
          <a:r>
            <a:rPr lang="en-US" dirty="0"/>
            <a:t>Framing the intangible business benefits</a:t>
          </a:r>
        </a:p>
      </dgm:t>
    </dgm:pt>
    <dgm:pt modelId="{54342060-A1B1-4003-A124-09AAE2CC39DA}" type="parTrans" cxnId="{0370BE8C-1C7C-4790-A4B5-328CD90BF207}">
      <dgm:prSet/>
      <dgm:spPr/>
      <dgm:t>
        <a:bodyPr/>
        <a:lstStyle/>
        <a:p>
          <a:endParaRPr lang="en-AU"/>
        </a:p>
      </dgm:t>
    </dgm:pt>
    <dgm:pt modelId="{3943806F-8B7F-40BD-8FAA-2A38083A9A64}" type="sibTrans" cxnId="{0370BE8C-1C7C-4790-A4B5-328CD90BF207}">
      <dgm:prSet/>
      <dgm:spPr/>
      <dgm:t>
        <a:bodyPr/>
        <a:lstStyle/>
        <a:p>
          <a:endParaRPr lang="en-AU"/>
        </a:p>
      </dgm:t>
    </dgm:pt>
    <dgm:pt modelId="{9B8968BA-50E7-4510-9537-6720CCB6813B}">
      <dgm:prSet phldrT="[Text]"/>
      <dgm:spPr/>
      <dgm:t>
        <a:bodyPr/>
        <a:lstStyle/>
        <a:p>
          <a:r>
            <a:rPr lang="en-US" dirty="0"/>
            <a:t>Measuring success</a:t>
          </a:r>
        </a:p>
      </dgm:t>
    </dgm:pt>
    <dgm:pt modelId="{6895492B-723C-470C-916C-B316E9B5E88A}" type="parTrans" cxnId="{7BAC7246-6167-45F8-B4C9-60C88FB11BB7}">
      <dgm:prSet/>
      <dgm:spPr/>
      <dgm:t>
        <a:bodyPr/>
        <a:lstStyle/>
        <a:p>
          <a:endParaRPr lang="en-AU"/>
        </a:p>
      </dgm:t>
    </dgm:pt>
    <dgm:pt modelId="{0FF391A4-45A7-42A7-B84D-9F95CE8473C0}" type="sibTrans" cxnId="{7BAC7246-6167-45F8-B4C9-60C88FB11BB7}">
      <dgm:prSet/>
      <dgm:spPr/>
      <dgm:t>
        <a:bodyPr/>
        <a:lstStyle/>
        <a:p>
          <a:endParaRPr lang="en-AU"/>
        </a:p>
      </dgm:t>
    </dgm:pt>
    <dgm:pt modelId="{932195BE-A8B7-4864-A7BD-35FBC74E6729}">
      <dgm:prSet phldrT="[Text]"/>
      <dgm:spPr/>
      <dgm:t>
        <a:bodyPr/>
        <a:lstStyle/>
        <a:p>
          <a:r>
            <a:rPr lang="en-US" dirty="0"/>
            <a:t>Pulling your business case together</a:t>
          </a:r>
        </a:p>
      </dgm:t>
    </dgm:pt>
    <dgm:pt modelId="{4F90E9BC-0B91-469D-81BC-8DF2F97EB85F}" type="parTrans" cxnId="{471DB96A-FA09-461E-B58B-8A036F6B5653}">
      <dgm:prSet/>
      <dgm:spPr/>
      <dgm:t>
        <a:bodyPr/>
        <a:lstStyle/>
        <a:p>
          <a:endParaRPr lang="en-AU"/>
        </a:p>
      </dgm:t>
    </dgm:pt>
    <dgm:pt modelId="{6EEAD58F-D31E-4B5F-813D-D2C5C61AA582}" type="sibTrans" cxnId="{471DB96A-FA09-461E-B58B-8A036F6B5653}">
      <dgm:prSet/>
      <dgm:spPr/>
      <dgm:t>
        <a:bodyPr/>
        <a:lstStyle/>
        <a:p>
          <a:endParaRPr lang="en-AU"/>
        </a:p>
      </dgm:t>
    </dgm:pt>
    <dgm:pt modelId="{F8A351D0-54EE-40C7-8A35-D07BC23BEB3E}" type="pres">
      <dgm:prSet presAssocID="{41FC6C17-0F6E-499A-8F55-7467F6816C8B}" presName="linear" presStyleCnt="0">
        <dgm:presLayoutVars>
          <dgm:dir/>
        </dgm:presLayoutVars>
      </dgm:prSet>
      <dgm:spPr/>
      <dgm:t>
        <a:bodyPr/>
        <a:lstStyle/>
        <a:p>
          <a:endParaRPr lang="en-AU"/>
        </a:p>
      </dgm:t>
    </dgm:pt>
    <dgm:pt modelId="{C00E5B4B-01D0-4BE2-A78E-66E61CCAF0DF}" type="pres">
      <dgm:prSet presAssocID="{65DAB788-886A-4DAD-871E-9ED7F445F380}" presName="comp" presStyleCnt="0"/>
      <dgm:spPr/>
    </dgm:pt>
    <dgm:pt modelId="{712C740E-7F61-4A54-8DD2-C7B04FA316E5}" type="pres">
      <dgm:prSet presAssocID="{65DAB788-886A-4DAD-871E-9ED7F445F380}" presName="box" presStyleLbl="node1" presStyleIdx="0" presStyleCnt="4" custLinFactNeighborY="-38925"/>
      <dgm:spPr/>
      <dgm:t>
        <a:bodyPr/>
        <a:lstStyle/>
        <a:p>
          <a:endParaRPr lang="en-AU"/>
        </a:p>
      </dgm:t>
    </dgm:pt>
    <dgm:pt modelId="{F5B24BF9-84C2-415A-8B0D-3C09505368CB}" type="pres">
      <dgm:prSet presAssocID="{65DAB788-886A-4DAD-871E-9ED7F445F380}" presName="img" presStyleLbl="fgImgPlace1" presStyleIdx="0" presStyleCnt="4" custScaleX="102328"/>
      <dgm:spPr>
        <a:solidFill>
          <a:schemeClr val="accent1">
            <a:tint val="50000"/>
            <a:hueOff val="0"/>
            <a:satOff val="0"/>
            <a:lumOff val="0"/>
          </a:schemeClr>
        </a:solidFill>
      </dgm:spPr>
      <dgm:t>
        <a:bodyPr/>
        <a:lstStyle/>
        <a:p>
          <a:endParaRPr lang="en-AU"/>
        </a:p>
      </dgm:t>
    </dgm:pt>
    <dgm:pt modelId="{61C04CAB-92F6-4C46-B334-93AB150FBDA5}" type="pres">
      <dgm:prSet presAssocID="{65DAB788-886A-4DAD-871E-9ED7F445F380}" presName="text" presStyleLbl="node1" presStyleIdx="0" presStyleCnt="4">
        <dgm:presLayoutVars>
          <dgm:bulletEnabled val="1"/>
        </dgm:presLayoutVars>
      </dgm:prSet>
      <dgm:spPr/>
      <dgm:t>
        <a:bodyPr/>
        <a:lstStyle/>
        <a:p>
          <a:endParaRPr lang="en-AU"/>
        </a:p>
      </dgm:t>
    </dgm:pt>
    <dgm:pt modelId="{87061CBF-841D-432A-8475-B704E08CC41C}" type="pres">
      <dgm:prSet presAssocID="{C9FC712F-606D-49F8-B215-1D1BA89DAAC4}" presName="spacer" presStyleCnt="0"/>
      <dgm:spPr/>
    </dgm:pt>
    <dgm:pt modelId="{28C62B61-FBEA-4E7F-9FA0-0CF9445A455B}" type="pres">
      <dgm:prSet presAssocID="{3C00C10C-21A9-4319-8B3A-7B36CBC76C6C}" presName="comp" presStyleCnt="0"/>
      <dgm:spPr/>
    </dgm:pt>
    <dgm:pt modelId="{D81D555B-E581-474C-AB7E-7871E966B0EB}" type="pres">
      <dgm:prSet presAssocID="{3C00C10C-21A9-4319-8B3A-7B36CBC76C6C}" presName="box" presStyleLbl="node1" presStyleIdx="1" presStyleCnt="4"/>
      <dgm:spPr/>
      <dgm:t>
        <a:bodyPr/>
        <a:lstStyle/>
        <a:p>
          <a:endParaRPr lang="en-AU"/>
        </a:p>
      </dgm:t>
    </dgm:pt>
    <dgm:pt modelId="{1C648B78-E240-4090-8B47-5C724EDBF6D9}" type="pres">
      <dgm:prSet presAssocID="{3C00C10C-21A9-4319-8B3A-7B36CBC76C6C}" presName="img" presStyleLbl="fgImgPlace1" presStyleIdx="1" presStyleCnt="4"/>
      <dgm:spPr>
        <a:solidFill>
          <a:schemeClr val="accent1">
            <a:tint val="50000"/>
            <a:hueOff val="0"/>
            <a:satOff val="0"/>
            <a:lumOff val="0"/>
          </a:schemeClr>
        </a:solidFill>
      </dgm:spPr>
      <dgm:t>
        <a:bodyPr/>
        <a:lstStyle/>
        <a:p>
          <a:endParaRPr lang="en-AU"/>
        </a:p>
      </dgm:t>
    </dgm:pt>
    <dgm:pt modelId="{4D03416F-6787-46E7-8641-2A6BE1E33935}" type="pres">
      <dgm:prSet presAssocID="{3C00C10C-21A9-4319-8B3A-7B36CBC76C6C}" presName="text" presStyleLbl="node1" presStyleIdx="1" presStyleCnt="4">
        <dgm:presLayoutVars>
          <dgm:bulletEnabled val="1"/>
        </dgm:presLayoutVars>
      </dgm:prSet>
      <dgm:spPr/>
      <dgm:t>
        <a:bodyPr/>
        <a:lstStyle/>
        <a:p>
          <a:endParaRPr lang="en-AU"/>
        </a:p>
      </dgm:t>
    </dgm:pt>
    <dgm:pt modelId="{4ED4649E-7390-42BB-B01A-1DD0E89D82E4}" type="pres">
      <dgm:prSet presAssocID="{3943806F-8B7F-40BD-8FAA-2A38083A9A64}" presName="spacer" presStyleCnt="0"/>
      <dgm:spPr/>
    </dgm:pt>
    <dgm:pt modelId="{058FDE49-1FE2-4333-8D9A-DA642454167B}" type="pres">
      <dgm:prSet presAssocID="{9B8968BA-50E7-4510-9537-6720CCB6813B}" presName="comp" presStyleCnt="0"/>
      <dgm:spPr/>
    </dgm:pt>
    <dgm:pt modelId="{AA1A9BD6-7E14-4B9E-ACC1-77A9C3408D2B}" type="pres">
      <dgm:prSet presAssocID="{9B8968BA-50E7-4510-9537-6720CCB6813B}" presName="box" presStyleLbl="node1" presStyleIdx="2" presStyleCnt="4"/>
      <dgm:spPr/>
      <dgm:t>
        <a:bodyPr/>
        <a:lstStyle/>
        <a:p>
          <a:endParaRPr lang="en-AU"/>
        </a:p>
      </dgm:t>
    </dgm:pt>
    <dgm:pt modelId="{61B0A597-7C54-4B00-8E77-07100A42FCD1}" type="pres">
      <dgm:prSet presAssocID="{9B8968BA-50E7-4510-9537-6720CCB6813B}" presName="img" presStyleLbl="fgImgPlace1" presStyleIdx="2" presStyleCnt="4"/>
      <dgm:spPr>
        <a:solidFill>
          <a:schemeClr val="accent1">
            <a:tint val="50000"/>
            <a:hueOff val="0"/>
            <a:satOff val="0"/>
            <a:lumOff val="0"/>
          </a:schemeClr>
        </a:solidFill>
      </dgm:spPr>
      <dgm:t>
        <a:bodyPr/>
        <a:lstStyle/>
        <a:p>
          <a:endParaRPr lang="en-AU"/>
        </a:p>
      </dgm:t>
    </dgm:pt>
    <dgm:pt modelId="{E9296BF9-1EC3-48AB-BEF8-C424A624FFDA}" type="pres">
      <dgm:prSet presAssocID="{9B8968BA-50E7-4510-9537-6720CCB6813B}" presName="text" presStyleLbl="node1" presStyleIdx="2" presStyleCnt="4">
        <dgm:presLayoutVars>
          <dgm:bulletEnabled val="1"/>
        </dgm:presLayoutVars>
      </dgm:prSet>
      <dgm:spPr/>
      <dgm:t>
        <a:bodyPr/>
        <a:lstStyle/>
        <a:p>
          <a:endParaRPr lang="en-AU"/>
        </a:p>
      </dgm:t>
    </dgm:pt>
    <dgm:pt modelId="{A1D54CC4-55ED-4AC9-BCDD-A5CA4283FC04}" type="pres">
      <dgm:prSet presAssocID="{0FF391A4-45A7-42A7-B84D-9F95CE8473C0}" presName="spacer" presStyleCnt="0"/>
      <dgm:spPr/>
    </dgm:pt>
    <dgm:pt modelId="{0D59862D-610C-4E83-8B89-671B12984F24}" type="pres">
      <dgm:prSet presAssocID="{932195BE-A8B7-4864-A7BD-35FBC74E6729}" presName="comp" presStyleCnt="0"/>
      <dgm:spPr/>
    </dgm:pt>
    <dgm:pt modelId="{0BE3A761-AB86-4AE6-84ED-3DDF9B4249D9}" type="pres">
      <dgm:prSet presAssocID="{932195BE-A8B7-4864-A7BD-35FBC74E6729}" presName="box" presStyleLbl="node1" presStyleIdx="3" presStyleCnt="4" custLinFactNeighborY="-60"/>
      <dgm:spPr/>
      <dgm:t>
        <a:bodyPr/>
        <a:lstStyle/>
        <a:p>
          <a:endParaRPr lang="en-AU"/>
        </a:p>
      </dgm:t>
    </dgm:pt>
    <dgm:pt modelId="{8EAD9F37-FFC1-4597-88E0-AA72711CC81E}" type="pres">
      <dgm:prSet presAssocID="{932195BE-A8B7-4864-A7BD-35FBC74E6729}" presName="img" presStyleLbl="fgImgPlace1" presStyleIdx="3" presStyleCnt="4"/>
      <dgm:spPr>
        <a:solidFill>
          <a:schemeClr val="accent1">
            <a:tint val="50000"/>
            <a:hueOff val="0"/>
            <a:satOff val="0"/>
            <a:lumOff val="0"/>
          </a:schemeClr>
        </a:solidFill>
      </dgm:spPr>
      <dgm:t>
        <a:bodyPr/>
        <a:lstStyle/>
        <a:p>
          <a:endParaRPr lang="en-AU"/>
        </a:p>
      </dgm:t>
    </dgm:pt>
    <dgm:pt modelId="{0E25A7B6-5645-424A-BF2D-CD6B56F668E3}" type="pres">
      <dgm:prSet presAssocID="{932195BE-A8B7-4864-A7BD-35FBC74E6729}" presName="text" presStyleLbl="node1" presStyleIdx="3" presStyleCnt="4">
        <dgm:presLayoutVars>
          <dgm:bulletEnabled val="1"/>
        </dgm:presLayoutVars>
      </dgm:prSet>
      <dgm:spPr/>
      <dgm:t>
        <a:bodyPr/>
        <a:lstStyle/>
        <a:p>
          <a:endParaRPr lang="en-AU"/>
        </a:p>
      </dgm:t>
    </dgm:pt>
  </dgm:ptLst>
  <dgm:cxnLst>
    <dgm:cxn modelId="{410C300C-0156-4342-9B25-06401EB1E6C9}" srcId="{41FC6C17-0F6E-499A-8F55-7467F6816C8B}" destId="{65DAB788-886A-4DAD-871E-9ED7F445F380}" srcOrd="0" destOrd="0" parTransId="{C4F1534A-E0B1-4D94-A750-95A328BE84F0}" sibTransId="{C9FC712F-606D-49F8-B215-1D1BA89DAAC4}"/>
    <dgm:cxn modelId="{C59A5E7F-0941-4D6B-B9F9-A10F36C3C6E4}" type="presOf" srcId="{932195BE-A8B7-4864-A7BD-35FBC74E6729}" destId="{0BE3A761-AB86-4AE6-84ED-3DDF9B4249D9}" srcOrd="0" destOrd="0" presId="urn:microsoft.com/office/officeart/2005/8/layout/vList4#10"/>
    <dgm:cxn modelId="{0370BE8C-1C7C-4790-A4B5-328CD90BF207}" srcId="{41FC6C17-0F6E-499A-8F55-7467F6816C8B}" destId="{3C00C10C-21A9-4319-8B3A-7B36CBC76C6C}" srcOrd="1" destOrd="0" parTransId="{54342060-A1B1-4003-A124-09AAE2CC39DA}" sibTransId="{3943806F-8B7F-40BD-8FAA-2A38083A9A64}"/>
    <dgm:cxn modelId="{322511D5-7433-4CD2-B650-E5C827D2A65A}" type="presOf" srcId="{932195BE-A8B7-4864-A7BD-35FBC74E6729}" destId="{0E25A7B6-5645-424A-BF2D-CD6B56F668E3}" srcOrd="1" destOrd="0" presId="urn:microsoft.com/office/officeart/2005/8/layout/vList4#10"/>
    <dgm:cxn modelId="{AD3625E1-5B7F-405D-AC69-FE304EC44551}" type="presOf" srcId="{9B8968BA-50E7-4510-9537-6720CCB6813B}" destId="{AA1A9BD6-7E14-4B9E-ACC1-77A9C3408D2B}" srcOrd="0" destOrd="0" presId="urn:microsoft.com/office/officeart/2005/8/layout/vList4#10"/>
    <dgm:cxn modelId="{471DB96A-FA09-461E-B58B-8A036F6B5653}" srcId="{41FC6C17-0F6E-499A-8F55-7467F6816C8B}" destId="{932195BE-A8B7-4864-A7BD-35FBC74E6729}" srcOrd="3" destOrd="0" parTransId="{4F90E9BC-0B91-469D-81BC-8DF2F97EB85F}" sibTransId="{6EEAD58F-D31E-4B5F-813D-D2C5C61AA582}"/>
    <dgm:cxn modelId="{7BAC7246-6167-45F8-B4C9-60C88FB11BB7}" srcId="{41FC6C17-0F6E-499A-8F55-7467F6816C8B}" destId="{9B8968BA-50E7-4510-9537-6720CCB6813B}" srcOrd="2" destOrd="0" parTransId="{6895492B-723C-470C-916C-B316E9B5E88A}" sibTransId="{0FF391A4-45A7-42A7-B84D-9F95CE8473C0}"/>
    <dgm:cxn modelId="{E7D51DAD-1F28-45DE-88E2-451963766AED}" type="presOf" srcId="{9B8968BA-50E7-4510-9537-6720CCB6813B}" destId="{E9296BF9-1EC3-48AB-BEF8-C424A624FFDA}" srcOrd="1" destOrd="0" presId="urn:microsoft.com/office/officeart/2005/8/layout/vList4#10"/>
    <dgm:cxn modelId="{C16C9A19-20B6-44B1-B8B4-E8645E26E06C}" type="presOf" srcId="{65DAB788-886A-4DAD-871E-9ED7F445F380}" destId="{61C04CAB-92F6-4C46-B334-93AB150FBDA5}" srcOrd="1" destOrd="0" presId="urn:microsoft.com/office/officeart/2005/8/layout/vList4#10"/>
    <dgm:cxn modelId="{A49F7678-96D6-44D9-91BA-C51D9CD20D92}" type="presOf" srcId="{41FC6C17-0F6E-499A-8F55-7467F6816C8B}" destId="{F8A351D0-54EE-40C7-8A35-D07BC23BEB3E}" srcOrd="0" destOrd="0" presId="urn:microsoft.com/office/officeart/2005/8/layout/vList4#10"/>
    <dgm:cxn modelId="{680A086E-AE00-46DA-AF38-3471EC5847E7}" type="presOf" srcId="{3C00C10C-21A9-4319-8B3A-7B36CBC76C6C}" destId="{4D03416F-6787-46E7-8641-2A6BE1E33935}" srcOrd="1" destOrd="0" presId="urn:microsoft.com/office/officeart/2005/8/layout/vList4#10"/>
    <dgm:cxn modelId="{8B29CA63-F681-4B28-8779-0E5AB5E966B6}" type="presOf" srcId="{3C00C10C-21A9-4319-8B3A-7B36CBC76C6C}" destId="{D81D555B-E581-474C-AB7E-7871E966B0EB}" srcOrd="0" destOrd="0" presId="urn:microsoft.com/office/officeart/2005/8/layout/vList4#10"/>
    <dgm:cxn modelId="{B7576FAF-1A64-4FD6-A2B1-598241ABB753}" type="presOf" srcId="{65DAB788-886A-4DAD-871E-9ED7F445F380}" destId="{712C740E-7F61-4A54-8DD2-C7B04FA316E5}" srcOrd="0" destOrd="0" presId="urn:microsoft.com/office/officeart/2005/8/layout/vList4#10"/>
    <dgm:cxn modelId="{8FD65769-6BCD-4BFC-A74D-828AA5A08307}" type="presParOf" srcId="{F8A351D0-54EE-40C7-8A35-D07BC23BEB3E}" destId="{C00E5B4B-01D0-4BE2-A78E-66E61CCAF0DF}" srcOrd="0" destOrd="0" presId="urn:microsoft.com/office/officeart/2005/8/layout/vList4#10"/>
    <dgm:cxn modelId="{118A83AD-2DCA-4D04-922A-37F8D2F8C840}" type="presParOf" srcId="{C00E5B4B-01D0-4BE2-A78E-66E61CCAF0DF}" destId="{712C740E-7F61-4A54-8DD2-C7B04FA316E5}" srcOrd="0" destOrd="0" presId="urn:microsoft.com/office/officeart/2005/8/layout/vList4#10"/>
    <dgm:cxn modelId="{D8D623F7-967E-487D-BCF8-D41C2ED1BE29}" type="presParOf" srcId="{C00E5B4B-01D0-4BE2-A78E-66E61CCAF0DF}" destId="{F5B24BF9-84C2-415A-8B0D-3C09505368CB}" srcOrd="1" destOrd="0" presId="urn:microsoft.com/office/officeart/2005/8/layout/vList4#10"/>
    <dgm:cxn modelId="{21D4F372-D22B-4B57-89C6-17AC63940005}" type="presParOf" srcId="{C00E5B4B-01D0-4BE2-A78E-66E61CCAF0DF}" destId="{61C04CAB-92F6-4C46-B334-93AB150FBDA5}" srcOrd="2" destOrd="0" presId="urn:microsoft.com/office/officeart/2005/8/layout/vList4#10"/>
    <dgm:cxn modelId="{24B0FEF4-5EB7-492E-9DBC-FB2C19A8DFCE}" type="presParOf" srcId="{F8A351D0-54EE-40C7-8A35-D07BC23BEB3E}" destId="{87061CBF-841D-432A-8475-B704E08CC41C}" srcOrd="1" destOrd="0" presId="urn:microsoft.com/office/officeart/2005/8/layout/vList4#10"/>
    <dgm:cxn modelId="{D30E5301-12AD-4733-9286-AFDF66368605}" type="presParOf" srcId="{F8A351D0-54EE-40C7-8A35-D07BC23BEB3E}" destId="{28C62B61-FBEA-4E7F-9FA0-0CF9445A455B}" srcOrd="2" destOrd="0" presId="urn:microsoft.com/office/officeart/2005/8/layout/vList4#10"/>
    <dgm:cxn modelId="{3099B501-8CC2-4D1D-8EC6-9AE6717DD98F}" type="presParOf" srcId="{28C62B61-FBEA-4E7F-9FA0-0CF9445A455B}" destId="{D81D555B-E581-474C-AB7E-7871E966B0EB}" srcOrd="0" destOrd="0" presId="urn:microsoft.com/office/officeart/2005/8/layout/vList4#10"/>
    <dgm:cxn modelId="{FA5BD7EB-B0B8-4557-94EF-12D7F842B702}" type="presParOf" srcId="{28C62B61-FBEA-4E7F-9FA0-0CF9445A455B}" destId="{1C648B78-E240-4090-8B47-5C724EDBF6D9}" srcOrd="1" destOrd="0" presId="urn:microsoft.com/office/officeart/2005/8/layout/vList4#10"/>
    <dgm:cxn modelId="{A94D4C5F-0FFE-4188-84C6-E77E0F4BC9F6}" type="presParOf" srcId="{28C62B61-FBEA-4E7F-9FA0-0CF9445A455B}" destId="{4D03416F-6787-46E7-8641-2A6BE1E33935}" srcOrd="2" destOrd="0" presId="urn:microsoft.com/office/officeart/2005/8/layout/vList4#10"/>
    <dgm:cxn modelId="{726A46C5-BD3B-44DC-9CAB-B82DCEB6CB3E}" type="presParOf" srcId="{F8A351D0-54EE-40C7-8A35-D07BC23BEB3E}" destId="{4ED4649E-7390-42BB-B01A-1DD0E89D82E4}" srcOrd="3" destOrd="0" presId="urn:microsoft.com/office/officeart/2005/8/layout/vList4#10"/>
    <dgm:cxn modelId="{5EB14C20-CEBB-4170-8F39-547F732AD965}" type="presParOf" srcId="{F8A351D0-54EE-40C7-8A35-D07BC23BEB3E}" destId="{058FDE49-1FE2-4333-8D9A-DA642454167B}" srcOrd="4" destOrd="0" presId="urn:microsoft.com/office/officeart/2005/8/layout/vList4#10"/>
    <dgm:cxn modelId="{33559F37-D714-4FCF-BD02-6D609AD077A9}" type="presParOf" srcId="{058FDE49-1FE2-4333-8D9A-DA642454167B}" destId="{AA1A9BD6-7E14-4B9E-ACC1-77A9C3408D2B}" srcOrd="0" destOrd="0" presId="urn:microsoft.com/office/officeart/2005/8/layout/vList4#10"/>
    <dgm:cxn modelId="{3A304644-8268-433E-BE15-F74E0E871D0F}" type="presParOf" srcId="{058FDE49-1FE2-4333-8D9A-DA642454167B}" destId="{61B0A597-7C54-4B00-8E77-07100A42FCD1}" srcOrd="1" destOrd="0" presId="urn:microsoft.com/office/officeart/2005/8/layout/vList4#10"/>
    <dgm:cxn modelId="{A9468560-EB70-40D3-A06E-2BD55959DF1C}" type="presParOf" srcId="{058FDE49-1FE2-4333-8D9A-DA642454167B}" destId="{E9296BF9-1EC3-48AB-BEF8-C424A624FFDA}" srcOrd="2" destOrd="0" presId="urn:microsoft.com/office/officeart/2005/8/layout/vList4#10"/>
    <dgm:cxn modelId="{FD0C1B4A-A7CE-4AAD-8ADB-5DF4E4BED148}" type="presParOf" srcId="{F8A351D0-54EE-40C7-8A35-D07BC23BEB3E}" destId="{A1D54CC4-55ED-4AC9-BCDD-A5CA4283FC04}" srcOrd="5" destOrd="0" presId="urn:microsoft.com/office/officeart/2005/8/layout/vList4#10"/>
    <dgm:cxn modelId="{6DE7EC43-815D-425C-B4D6-AEE3F9BAF87F}" type="presParOf" srcId="{F8A351D0-54EE-40C7-8A35-D07BC23BEB3E}" destId="{0D59862D-610C-4E83-8B89-671B12984F24}" srcOrd="6" destOrd="0" presId="urn:microsoft.com/office/officeart/2005/8/layout/vList4#10"/>
    <dgm:cxn modelId="{066394D2-D6BE-483C-8E62-1AC575EC19AC}" type="presParOf" srcId="{0D59862D-610C-4E83-8B89-671B12984F24}" destId="{0BE3A761-AB86-4AE6-84ED-3DDF9B4249D9}" srcOrd="0" destOrd="0" presId="urn:microsoft.com/office/officeart/2005/8/layout/vList4#10"/>
    <dgm:cxn modelId="{8E67BA88-BCA4-4659-99D9-C1AE695E331A}" type="presParOf" srcId="{0D59862D-610C-4E83-8B89-671B12984F24}" destId="{8EAD9F37-FFC1-4597-88E0-AA72711CC81E}" srcOrd="1" destOrd="0" presId="urn:microsoft.com/office/officeart/2005/8/layout/vList4#10"/>
    <dgm:cxn modelId="{AACB466A-B0FF-4235-97C3-8B72C956255F}" type="presParOf" srcId="{0D59862D-610C-4E83-8B89-671B12984F24}" destId="{0E25A7B6-5645-424A-BF2D-CD6B56F668E3}" srcOrd="2" destOrd="0" presId="urn:microsoft.com/office/officeart/2005/8/layout/vList4#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C740E-7F61-4A54-8DD2-C7B04FA316E5}">
      <dsp:nvSpPr>
        <dsp:cNvPr id="0" name=""/>
        <dsp:cNvSpPr/>
      </dsp:nvSpPr>
      <dsp:spPr>
        <a:xfrm>
          <a:off x="0" y="0"/>
          <a:ext cx="6733058" cy="7787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7000" rIns="128016" bIns="127000" numCol="1" spcCol="1270" anchor="ctr" anchorCtr="0">
          <a:noAutofit/>
        </a:bodyPr>
        <a:lstStyle/>
        <a:p>
          <a:pPr lvl="0" algn="l" defTabSz="800100">
            <a:lnSpc>
              <a:spcPct val="90000"/>
            </a:lnSpc>
            <a:spcBef>
              <a:spcPct val="0"/>
            </a:spcBef>
            <a:spcAft>
              <a:spcPct val="35000"/>
            </a:spcAft>
          </a:pPr>
          <a:r>
            <a:rPr lang="en-US" sz="1800" kern="1200" dirty="0"/>
            <a:t>Framing the tangible business benefits</a:t>
          </a:r>
        </a:p>
      </dsp:txBody>
      <dsp:txXfrm>
        <a:off x="1424489" y="0"/>
        <a:ext cx="4713140" cy="778775"/>
      </dsp:txXfrm>
    </dsp:sp>
    <dsp:sp modelId="{F5B24BF9-84C2-415A-8B0D-3C09505368CB}">
      <dsp:nvSpPr>
        <dsp:cNvPr id="0" name=""/>
        <dsp:cNvSpPr/>
      </dsp:nvSpPr>
      <dsp:spPr>
        <a:xfrm>
          <a:off x="62202" y="77877"/>
          <a:ext cx="1377960" cy="623020"/>
        </a:xfrm>
        <a:prstGeom prst="roundRect">
          <a:avLst/>
        </a:prstGeom>
        <a:solidFill>
          <a:schemeClr val="accent1">
            <a:tint val="50000"/>
            <a:hueOff val="0"/>
            <a:satOff val="0"/>
            <a:lum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D81D555B-E581-474C-AB7E-7871E966B0EB}">
      <dsp:nvSpPr>
        <dsp:cNvPr id="0" name=""/>
        <dsp:cNvSpPr/>
      </dsp:nvSpPr>
      <dsp:spPr>
        <a:xfrm>
          <a:off x="0" y="856653"/>
          <a:ext cx="6733058" cy="7787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7000" rIns="128016" bIns="127000" numCol="1" spcCol="1270" anchor="ctr" anchorCtr="0">
          <a:noAutofit/>
        </a:bodyPr>
        <a:lstStyle/>
        <a:p>
          <a:pPr lvl="0" algn="l" defTabSz="800100">
            <a:lnSpc>
              <a:spcPct val="90000"/>
            </a:lnSpc>
            <a:spcBef>
              <a:spcPct val="0"/>
            </a:spcBef>
            <a:spcAft>
              <a:spcPct val="35000"/>
            </a:spcAft>
          </a:pPr>
          <a:r>
            <a:rPr lang="en-US" sz="1800" kern="1200" dirty="0"/>
            <a:t>Framing the intangible business benefits</a:t>
          </a:r>
        </a:p>
      </dsp:txBody>
      <dsp:txXfrm>
        <a:off x="1424489" y="856653"/>
        <a:ext cx="4713140" cy="778775"/>
      </dsp:txXfrm>
    </dsp:sp>
    <dsp:sp modelId="{1C648B78-E240-4090-8B47-5C724EDBF6D9}">
      <dsp:nvSpPr>
        <dsp:cNvPr id="0" name=""/>
        <dsp:cNvSpPr/>
      </dsp:nvSpPr>
      <dsp:spPr>
        <a:xfrm>
          <a:off x="77877" y="934530"/>
          <a:ext cx="1346611" cy="623020"/>
        </a:xfrm>
        <a:prstGeom prst="roundRect">
          <a:avLst/>
        </a:prstGeom>
        <a:solidFill>
          <a:schemeClr val="accent1">
            <a:tint val="50000"/>
            <a:hueOff val="0"/>
            <a:satOff val="0"/>
            <a:lum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AA1A9BD6-7E14-4B9E-ACC1-77A9C3408D2B}">
      <dsp:nvSpPr>
        <dsp:cNvPr id="0" name=""/>
        <dsp:cNvSpPr/>
      </dsp:nvSpPr>
      <dsp:spPr>
        <a:xfrm>
          <a:off x="0" y="1713306"/>
          <a:ext cx="6733058" cy="7787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7000" rIns="128016" bIns="127000" numCol="1" spcCol="1270" anchor="ctr" anchorCtr="0">
          <a:noAutofit/>
        </a:bodyPr>
        <a:lstStyle/>
        <a:p>
          <a:pPr lvl="0" algn="l" defTabSz="800100">
            <a:lnSpc>
              <a:spcPct val="90000"/>
            </a:lnSpc>
            <a:spcBef>
              <a:spcPct val="0"/>
            </a:spcBef>
            <a:spcAft>
              <a:spcPct val="35000"/>
            </a:spcAft>
          </a:pPr>
          <a:r>
            <a:rPr lang="en-US" sz="1800" kern="1200" dirty="0"/>
            <a:t>Measuring success</a:t>
          </a:r>
        </a:p>
      </dsp:txBody>
      <dsp:txXfrm>
        <a:off x="1424489" y="1713306"/>
        <a:ext cx="4713140" cy="778775"/>
      </dsp:txXfrm>
    </dsp:sp>
    <dsp:sp modelId="{61B0A597-7C54-4B00-8E77-07100A42FCD1}">
      <dsp:nvSpPr>
        <dsp:cNvPr id="0" name=""/>
        <dsp:cNvSpPr/>
      </dsp:nvSpPr>
      <dsp:spPr>
        <a:xfrm>
          <a:off x="77877" y="1791183"/>
          <a:ext cx="1346611" cy="623020"/>
        </a:xfrm>
        <a:prstGeom prst="roundRect">
          <a:avLst/>
        </a:prstGeom>
        <a:solidFill>
          <a:schemeClr val="accent1">
            <a:tint val="50000"/>
            <a:hueOff val="0"/>
            <a:satOff val="0"/>
            <a:lum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0BE3A761-AB86-4AE6-84ED-3DDF9B4249D9}">
      <dsp:nvSpPr>
        <dsp:cNvPr id="0" name=""/>
        <dsp:cNvSpPr/>
      </dsp:nvSpPr>
      <dsp:spPr>
        <a:xfrm>
          <a:off x="0" y="2569491"/>
          <a:ext cx="6733058" cy="7787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7000" rIns="128016" bIns="127000" numCol="1" spcCol="1270" anchor="ctr" anchorCtr="0">
          <a:noAutofit/>
        </a:bodyPr>
        <a:lstStyle/>
        <a:p>
          <a:pPr lvl="0" algn="l" defTabSz="800100">
            <a:lnSpc>
              <a:spcPct val="90000"/>
            </a:lnSpc>
            <a:spcBef>
              <a:spcPct val="0"/>
            </a:spcBef>
            <a:spcAft>
              <a:spcPct val="35000"/>
            </a:spcAft>
          </a:pPr>
          <a:r>
            <a:rPr lang="en-US" sz="1800" kern="1200" dirty="0"/>
            <a:t>Pulling your business case together</a:t>
          </a:r>
        </a:p>
      </dsp:txBody>
      <dsp:txXfrm>
        <a:off x="1424489" y="2569491"/>
        <a:ext cx="4713140" cy="778775"/>
      </dsp:txXfrm>
    </dsp:sp>
    <dsp:sp modelId="{8EAD9F37-FFC1-4597-88E0-AA72711CC81E}">
      <dsp:nvSpPr>
        <dsp:cNvPr id="0" name=""/>
        <dsp:cNvSpPr/>
      </dsp:nvSpPr>
      <dsp:spPr>
        <a:xfrm>
          <a:off x="77877" y="2647836"/>
          <a:ext cx="1346611" cy="623020"/>
        </a:xfrm>
        <a:prstGeom prst="roundRect">
          <a:avLst/>
        </a:prstGeom>
        <a:solidFill>
          <a:schemeClr val="accent1">
            <a:tint val="50000"/>
            <a:hueOff val="0"/>
            <a:satOff val="0"/>
            <a:lum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0" minVer="12.0">
  <dgm:title val=""/>
  <dgm:desc val=""/>
  <dgm:catLst>
    <dgm:cat type="process" pri="94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varLst>
    <dgm:alg type="lin">
      <dgm:param type="linDir" val="fromT"/>
      <dgm:param type="vertAlign" val="t"/>
    </dgm:alg>
    <dgm:shape xmlns:r="http://schemas.openxmlformats.org/officeDocument/2006/relationships" r:blip="">
      <dgm:adjLst/>
    </dgm:shape>
    <dgm:constrLst>
      <dgm:constr type="w" for="ch" forName="comp" refType="w"/>
      <dgm:constr type="h" for="ch" forName="comp" refType="h"/>
      <dgm:constr type="h" for="ch" forName="spacer" refType="h" refFor="ch" refForName="comp" op="equ" fact="0.1"/>
      <dgm:constr type="primFontSz" for="des" forName="text" op="equ" val="100"/>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w" for="ch" forName="text" refType="w" fact="0.7"/>
              <dgm:constr type="l" for="ch" forName="text" refType="r" refFor="ch" refForName="img"/>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w" for="ch" forName="text" refType="w" fact="0.7"/>
              <dgm:constr type="l" for="ch" forName="text" refType="w" fact="0.02"/>
            </dgm:constrLst>
          </dgm:else>
        </dgm:choose>
        <dgm:ruleLst/>
        <dgm:layoutNode name="box" styleLbl="node1">
          <dgm:alg type="sp"/>
          <dgm:shape xmlns:r="http://schemas.openxmlformats.org/officeDocument/2006/relationships" type="roundRect" r:blip="">
            <dgm:adjLst/>
          </dgm:shape>
          <dgm:presOf axis="desOrSelf" ptType="node"/>
          <dgm:constrLst/>
          <dgm:ruleLst/>
        </dgm:layoutNode>
        <dgm:layoutNode name="img" styleLbl="fgImgPlace1">
          <dgm:alg type="sp"/>
          <dgm:shape xmlns:r="http://schemas.openxmlformats.org/officeDocument/2006/relationships" type="roundRect" r:blip="" blipPhldr="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val="10"/>
            <dgm:constr type="bMarg" val="10"/>
          </dgm:constrLst>
          <dgm:ruleLst>
            <dgm:rule type="primFontSz" val="36" fact="NaN" max="NaN"/>
            <dgm:rule type="primFontSz" val="2" fact="NaN" max="NaN"/>
          </dgm:ruleLst>
        </dgm:layoutNode>
      </dgm:layoutNode>
      <dgm:forEach name="Name4" axis="followSib" ptType="sibTrans" cnt="1">
        <dgm:layoutNode name="spacer">
          <dgm:alg type="sp"/>
          <dgm:shape xmlns:r="http://schemas.openxmlformats.org/officeDocument/2006/relationships" r:blip="">
            <dgm:adjLst/>
          </dgm:shape>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5">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2337" cy="464185"/>
          </a:xfrm>
          <a:prstGeom prst="rect">
            <a:avLst/>
          </a:prstGeom>
        </p:spPr>
        <p:txBody>
          <a:bodyPr vert="horz"/>
          <a:lstStyle/>
          <a:p>
            <a:endParaRPr lang="en-US" dirty="0"/>
          </a:p>
        </p:txBody>
      </p:sp>
      <p:sp>
        <p:nvSpPr>
          <p:cNvPr id="3" name="Rectangle 3"/>
          <p:cNvSpPr>
            <a:spLocks noGrp="1"/>
          </p:cNvSpPr>
          <p:nvPr>
            <p:ph type="dt" sz="quarter" idx="1"/>
          </p:nvPr>
        </p:nvSpPr>
        <p:spPr>
          <a:xfrm>
            <a:off x="3963744" y="0"/>
            <a:ext cx="3032337" cy="464185"/>
          </a:xfrm>
          <a:prstGeom prst="rect">
            <a:avLst/>
          </a:prstGeom>
        </p:spPr>
        <p:txBody>
          <a:bodyPr vert="horz"/>
          <a:lstStyle/>
          <a:p>
            <a:fld id="{3739F75B-3842-4986-B379-A25F65D2E2D9}" type="datetimeFigureOut">
              <a:rPr lang="en-US" smtClean="0"/>
              <a:pPr/>
              <a:t>8/16/2016</a:t>
            </a:fld>
            <a:endParaRPr lang="en-US" dirty="0"/>
          </a:p>
        </p:txBody>
      </p:sp>
      <p:sp>
        <p:nvSpPr>
          <p:cNvPr id="4" name="Rectangle 4"/>
          <p:cNvSpPr>
            <a:spLocks noGrp="1"/>
          </p:cNvSpPr>
          <p:nvPr>
            <p:ph type="ftr" sz="quarter" idx="2"/>
          </p:nvPr>
        </p:nvSpPr>
        <p:spPr>
          <a:xfrm>
            <a:off x="0" y="8817904"/>
            <a:ext cx="3032337" cy="464185"/>
          </a:xfrm>
          <a:prstGeom prst="rect">
            <a:avLst/>
          </a:prstGeom>
        </p:spPr>
        <p:txBody>
          <a:bodyPr vert="horz"/>
          <a:lstStyle/>
          <a:p>
            <a:endParaRPr lang="en-US" dirty="0"/>
          </a:p>
        </p:txBody>
      </p:sp>
      <p:sp>
        <p:nvSpPr>
          <p:cNvPr id="5" name="Rectangle 5"/>
          <p:cNvSpPr>
            <a:spLocks noGrp="1"/>
          </p:cNvSpPr>
          <p:nvPr>
            <p:ph type="sldNum" sz="quarter" idx="3"/>
          </p:nvPr>
        </p:nvSpPr>
        <p:spPr>
          <a:xfrm>
            <a:off x="3963744" y="8817904"/>
            <a:ext cx="3032337" cy="464185"/>
          </a:xfrm>
          <a:prstGeom prst="rect">
            <a:avLst/>
          </a:prstGeom>
        </p:spPr>
        <p:txBody>
          <a:bodyPr vert="horz"/>
          <a:lstStyle/>
          <a:p>
            <a:fld id="{75F11ED1-D598-4A47-B7BF-1BC22F958D8E}" type="slidenum">
              <a:rPr lang="en-US" smtClean="0"/>
              <a:pPr/>
              <a:t>‹#›</a:t>
            </a:fld>
            <a:endParaRPr lang="en-US" dirty="0"/>
          </a:p>
        </p:txBody>
      </p:sp>
    </p:spTree>
    <p:extLst>
      <p:ext uri="{BB962C8B-B14F-4D97-AF65-F5344CB8AC3E}">
        <p14:creationId xmlns:p14="http://schemas.microsoft.com/office/powerpoint/2010/main" val="272956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2337" cy="464185"/>
          </a:xfrm>
          <a:prstGeom prst="rect">
            <a:avLst/>
          </a:prstGeom>
        </p:spPr>
        <p:txBody>
          <a:bodyPr vert="horz"/>
          <a:lstStyle/>
          <a:p>
            <a:endParaRPr lang="en-US" dirty="0"/>
          </a:p>
        </p:txBody>
      </p:sp>
      <p:sp>
        <p:nvSpPr>
          <p:cNvPr id="3" name="Rectangle 3"/>
          <p:cNvSpPr>
            <a:spLocks noGrp="1"/>
          </p:cNvSpPr>
          <p:nvPr>
            <p:ph type="dt" idx="1"/>
          </p:nvPr>
        </p:nvSpPr>
        <p:spPr>
          <a:xfrm>
            <a:off x="3963744" y="0"/>
            <a:ext cx="3032337" cy="464185"/>
          </a:xfrm>
          <a:prstGeom prst="rect">
            <a:avLst/>
          </a:prstGeom>
        </p:spPr>
        <p:txBody>
          <a:bodyPr vert="horz"/>
          <a:lstStyle/>
          <a:p>
            <a:fld id="{866387FC-CCBE-45D6-8023-B2729909DF51}" type="datetimeFigureOut">
              <a:rPr lang="en-US" smtClean="0"/>
              <a:pPr/>
              <a:t>8/16/2016</a:t>
            </a:fld>
            <a:endParaRPr lang="en-US" dirty="0"/>
          </a:p>
        </p:txBody>
      </p:sp>
      <p:sp>
        <p:nvSpPr>
          <p:cNvPr id="4" name="Rectangle 4"/>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99770" y="4409758"/>
            <a:ext cx="5598160" cy="4177665"/>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17904"/>
            <a:ext cx="3032337" cy="464185"/>
          </a:xfrm>
          <a:prstGeom prst="rect">
            <a:avLst/>
          </a:prstGeom>
        </p:spPr>
        <p:txBody>
          <a:bodyPr vert="horz"/>
          <a:lstStyle/>
          <a:p>
            <a:endParaRPr lang="en-US" dirty="0"/>
          </a:p>
        </p:txBody>
      </p:sp>
      <p:sp>
        <p:nvSpPr>
          <p:cNvPr id="7" name="Rectangle 7"/>
          <p:cNvSpPr>
            <a:spLocks noGrp="1"/>
          </p:cNvSpPr>
          <p:nvPr>
            <p:ph type="sldNum" sz="quarter" idx="5"/>
          </p:nvPr>
        </p:nvSpPr>
        <p:spPr>
          <a:xfrm>
            <a:off x="3963744" y="8817904"/>
            <a:ext cx="3032337" cy="464185"/>
          </a:xfrm>
          <a:prstGeom prst="rect">
            <a:avLst/>
          </a:prstGeom>
        </p:spPr>
        <p:txBody>
          <a:bodyPr vert="horz"/>
          <a:lstStyle/>
          <a:p>
            <a:fld id="{BE1686F5-D9B0-4B87-9E68-28AD15F2A4F1}" type="slidenum">
              <a:rPr lang="en-US" smtClean="0"/>
              <a:pPr/>
              <a:t>‹#›</a:t>
            </a:fld>
            <a:endParaRPr lang="en-US" dirty="0"/>
          </a:p>
        </p:txBody>
      </p:sp>
    </p:spTree>
    <p:extLst>
      <p:ext uri="{BB962C8B-B14F-4D97-AF65-F5344CB8AC3E}">
        <p14:creationId xmlns:p14="http://schemas.microsoft.com/office/powerpoint/2010/main" val="8320769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 you for the opportunity to present to you today on the HBGW Agenda.</a:t>
            </a:r>
          </a:p>
          <a:p>
            <a:endParaRPr lang="en-AU" dirty="0"/>
          </a:p>
          <a:p>
            <a:r>
              <a:rPr lang="en-AU" dirty="0" smtClean="0"/>
              <a:t>Over the last couple of forums I have provided you with an update on our participation as a member of the Signatory Steering Group.</a:t>
            </a:r>
          </a:p>
          <a:p>
            <a:endParaRPr lang="en-AU" dirty="0"/>
          </a:p>
          <a:p>
            <a:r>
              <a:rPr lang="en-AU" dirty="0" smtClean="0"/>
              <a:t>Today’s presentation is in part is providing an update on what is new in this area; </a:t>
            </a:r>
          </a:p>
          <a:p>
            <a:endParaRPr lang="en-AU" dirty="0"/>
          </a:p>
          <a:p>
            <a:r>
              <a:rPr lang="en-AU" dirty="0" smtClean="0"/>
              <a:t>however the purpose of today session is also enable you to consider what does the HBGW mean to your business and how your business may wish to consider further participation to drive both employee and business outcomes.</a:t>
            </a:r>
          </a:p>
          <a:p>
            <a:endParaRPr lang="en-AU" dirty="0"/>
          </a:p>
          <a:p>
            <a:endParaRPr lang="en-AU" dirty="0" smtClean="0"/>
          </a:p>
          <a:p>
            <a:r>
              <a:rPr lang="en-AU" dirty="0"/>
              <a:t>The Health Benefits of Good Work (HBGW) is an initiative from the Australasian Faculty of Occupational and Environmental Medicine (AFOEM) of The Royal Australasian College of Physicians (RACP). </a:t>
            </a:r>
            <a:endParaRPr lang="en-AU" dirty="0" smtClean="0"/>
          </a:p>
          <a:p>
            <a:endParaRPr lang="en-AU" dirty="0"/>
          </a:p>
          <a:p>
            <a:r>
              <a:rPr lang="en-AU" dirty="0" smtClean="0"/>
              <a:t>This </a:t>
            </a:r>
            <a:r>
              <a:rPr lang="en-AU" dirty="0"/>
              <a:t>initiative is based on compelling Australasian and international evidence that </a:t>
            </a:r>
            <a:r>
              <a:rPr lang="en-AU" b="1" dirty="0"/>
              <a:t>good work</a:t>
            </a:r>
            <a:r>
              <a:rPr lang="en-AU" dirty="0"/>
              <a:t> is beneficial to people’s health and wellbeing and that long term work absence, work disability and unemployment generally have a negative impact on health and wellbeing</a:t>
            </a:r>
            <a:r>
              <a:rPr lang="en-AU" dirty="0" smtClean="0"/>
              <a:t>.</a:t>
            </a:r>
          </a:p>
          <a:p>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a:t>
            </a:fld>
            <a:endParaRPr lang="en-US" dirty="0"/>
          </a:p>
        </p:txBody>
      </p:sp>
    </p:spTree>
    <p:extLst>
      <p:ext uri="{BB962C8B-B14F-4D97-AF65-F5344CB8AC3E}">
        <p14:creationId xmlns:p14="http://schemas.microsoft.com/office/powerpoint/2010/main" val="344644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031" tIns="46516" rIns="93031" bIns="46516">
            <a:noAutofit/>
          </a:bodyPr>
          <a:lstStyle/>
          <a:p>
            <a:r>
              <a:rPr lang="en-AU" dirty="0" smtClean="0"/>
              <a:t>Consider your organisation becoming a signatory.</a:t>
            </a:r>
          </a:p>
          <a:p>
            <a:r>
              <a:rPr lang="en-AU" dirty="0" smtClean="0"/>
              <a:t>Becoming a signatory means you’re supporting the HBGW Consensus Statement </a:t>
            </a:r>
          </a:p>
          <a:p>
            <a:endParaRPr lang="en-AU" dirty="0" smtClean="0"/>
          </a:p>
          <a:p>
            <a:r>
              <a:rPr lang="en-AU" b="1" dirty="0"/>
              <a:t>HBGW Consensus Statements</a:t>
            </a:r>
          </a:p>
          <a:p>
            <a:r>
              <a:rPr lang="en-AU" dirty="0"/>
              <a:t>Purpose is to bring together a wide range of stakeholder signatories, who each affirm the importance of work as a determinant of health and commit to:</a:t>
            </a:r>
          </a:p>
          <a:p>
            <a:pPr lvl="1">
              <a:buFont typeface="Wingdings" panose="05000000000000000000" pitchFamily="2" charset="2"/>
              <a:buChar char="Ø"/>
            </a:pPr>
            <a:r>
              <a:rPr lang="en-AU" dirty="0"/>
              <a:t>promoting awareness of the health benefits of good work</a:t>
            </a:r>
          </a:p>
          <a:p>
            <a:pPr lvl="1">
              <a:buFont typeface="Wingdings" panose="05000000000000000000" pitchFamily="2" charset="2"/>
              <a:buChar char="Ø"/>
            </a:pPr>
            <a:r>
              <a:rPr lang="en-AU" dirty="0" smtClean="0"/>
              <a:t>encouraging </a:t>
            </a:r>
            <a:r>
              <a:rPr lang="en-AU" dirty="0"/>
              <a:t>employers' continuing support of workers' occupational health</a:t>
            </a:r>
          </a:p>
          <a:p>
            <a:pPr lvl="1">
              <a:buFont typeface="Wingdings" panose="05000000000000000000" pitchFamily="2" charset="2"/>
              <a:buChar char="Ø"/>
            </a:pPr>
            <a:r>
              <a:rPr lang="en-AU" dirty="0"/>
              <a:t>advocating for continuous improvement in public policy around work and health</a:t>
            </a:r>
          </a:p>
          <a:p>
            <a:pPr lvl="1">
              <a:buFont typeface="Wingdings" panose="05000000000000000000" pitchFamily="2" charset="2"/>
              <a:buChar char="Ø"/>
            </a:pPr>
            <a:endParaRPr lang="en-AU" dirty="0" smtClean="0"/>
          </a:p>
          <a:p>
            <a:r>
              <a:rPr lang="en-AU" dirty="0" smtClean="0"/>
              <a:t>In a lot of instances your organisation is already supporting HBGW through your vision; policy and procedures.  Becoming a signatory is re-inforce this commitment.</a:t>
            </a:r>
          </a:p>
          <a:p>
            <a:endParaRPr lang="en-AU" dirty="0"/>
          </a:p>
          <a:p>
            <a:r>
              <a:rPr lang="en-AU" dirty="0" smtClean="0"/>
              <a:t>The process is as easy as 1,2, 3</a:t>
            </a:r>
          </a:p>
          <a:p>
            <a:r>
              <a:rPr lang="en-AU" dirty="0" smtClean="0"/>
              <a:t>Log online at the racp.com.au website.</a:t>
            </a:r>
          </a:p>
          <a:p>
            <a:r>
              <a:rPr lang="en-AU" dirty="0" smtClean="0"/>
              <a:t>Provide information regarding;</a:t>
            </a:r>
          </a:p>
          <a:p>
            <a:pPr marL="628650" lvl="1" indent="-171450">
              <a:buFont typeface="Arial" panose="020B0604020202020204" pitchFamily="34" charset="0"/>
              <a:buChar char="•"/>
            </a:pPr>
            <a:r>
              <a:rPr lang="en-AU" dirty="0"/>
              <a:t>“How does the Health Benefits of Work align to your organisation? </a:t>
            </a:r>
            <a:endParaRPr lang="en-AU" dirty="0" smtClean="0"/>
          </a:p>
          <a:p>
            <a:pPr marL="628650" lvl="1" indent="-171450">
              <a:buFont typeface="Arial" panose="020B0604020202020204" pitchFamily="34" charset="0"/>
              <a:buChar char="•"/>
            </a:pPr>
            <a:r>
              <a:rPr lang="en-AU" dirty="0" smtClean="0"/>
              <a:t>If </a:t>
            </a:r>
            <a:r>
              <a:rPr lang="en-AU" dirty="0"/>
              <a:t>your organisation is approved as a signatory, how would you propose to promote the Health Benefits of Work</a:t>
            </a:r>
            <a:r>
              <a:rPr lang="en-AU" dirty="0" smtClean="0"/>
              <a:t>?</a:t>
            </a:r>
          </a:p>
          <a:p>
            <a:pPr lvl="1"/>
            <a:endParaRPr lang="en-AU" dirty="0" smtClean="0"/>
          </a:p>
          <a:p>
            <a:r>
              <a:rPr lang="en-AU" dirty="0" smtClean="0"/>
              <a:t>The </a:t>
            </a:r>
            <a:r>
              <a:rPr lang="en-AU" b="1" dirty="0" smtClean="0"/>
              <a:t>charter</a:t>
            </a:r>
            <a:r>
              <a:rPr lang="en-AU" dirty="0" smtClean="0"/>
              <a:t> then provides scope for you to promote your commitment.</a:t>
            </a:r>
            <a:endParaRPr lang="en-AU" dirty="0"/>
          </a:p>
        </p:txBody>
      </p:sp>
      <p:sp>
        <p:nvSpPr>
          <p:cNvPr id="4" name="Slide Number Placeholder 3"/>
          <p:cNvSpPr>
            <a:spLocks noGrp="1"/>
          </p:cNvSpPr>
          <p:nvPr>
            <p:ph type="sldNum" sz="quarter" idx="10"/>
          </p:nvPr>
        </p:nvSpPr>
        <p:spPr/>
        <p:txBody>
          <a:bodyPr lIns="93031" tIns="46516" rIns="93031" bIns="46516"/>
          <a:lstStyle/>
          <a:p>
            <a:fld id="{8CAC5E2D-EB70-4A73-B963-48DA1E4F522E}" type="slidenum">
              <a:rPr lang="en-AU" smtClean="0"/>
              <a:t>10</a:t>
            </a:fld>
            <a:endParaRPr lang="en-AU" dirty="0"/>
          </a:p>
        </p:txBody>
      </p:sp>
    </p:spTree>
    <p:extLst>
      <p:ext uri="{BB962C8B-B14F-4D97-AF65-F5344CB8AC3E}">
        <p14:creationId xmlns:p14="http://schemas.microsoft.com/office/powerpoint/2010/main" val="36963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031" tIns="46516" rIns="93031" bIns="46516"/>
          <a:lstStyle/>
          <a:p>
            <a:r>
              <a:rPr lang="en-AU" dirty="0" smtClean="0"/>
              <a:t>Website</a:t>
            </a:r>
          </a:p>
          <a:p>
            <a:r>
              <a:rPr lang="en-AU" dirty="0" smtClean="0"/>
              <a:t>Dedicated page continuing to evolve as more resources are created and case studies developed.</a:t>
            </a:r>
          </a:p>
          <a:p>
            <a:endParaRPr lang="en-AU" dirty="0" smtClean="0"/>
          </a:p>
          <a:p>
            <a:r>
              <a:rPr lang="en-AU" dirty="0" smtClean="0"/>
              <a:t>Includes presentations from May forum including an interesting presentation by Mary Wyatt relating to </a:t>
            </a:r>
            <a:r>
              <a:rPr lang="en-AU" i="1" dirty="0" smtClean="0"/>
              <a:t>“What research is telling us around benefit of early contact and increases in RTW”.</a:t>
            </a:r>
          </a:p>
          <a:p>
            <a:endParaRPr lang="en-AU" i="1" dirty="0"/>
          </a:p>
          <a:p>
            <a:r>
              <a:rPr lang="en-AU" dirty="0" smtClean="0"/>
              <a:t>Newsletter issued by the college</a:t>
            </a:r>
          </a:p>
          <a:p>
            <a:endParaRPr lang="en-AU" dirty="0"/>
          </a:p>
          <a:p>
            <a:r>
              <a:rPr lang="en-AU" dirty="0" smtClean="0"/>
              <a:t>HGBW Forums – twice yearly</a:t>
            </a:r>
          </a:p>
          <a:p>
            <a:endParaRPr lang="en-AU" dirty="0"/>
          </a:p>
          <a:p>
            <a:r>
              <a:rPr lang="en-AU" dirty="0" smtClean="0"/>
              <a:t>Access to signatories</a:t>
            </a:r>
          </a:p>
          <a:p>
            <a:endParaRPr lang="en-AU" i="1" dirty="0"/>
          </a:p>
          <a:p>
            <a:r>
              <a:rPr lang="en-AU" i="1" dirty="0" smtClean="0"/>
              <a:t>And the development of a pro-forma business case…..</a:t>
            </a:r>
            <a:endParaRPr lang="en-AU" i="1" dirty="0"/>
          </a:p>
        </p:txBody>
      </p:sp>
      <p:sp>
        <p:nvSpPr>
          <p:cNvPr id="4" name="Slide Number Placeholder 3"/>
          <p:cNvSpPr>
            <a:spLocks noGrp="1"/>
          </p:cNvSpPr>
          <p:nvPr>
            <p:ph type="sldNum" sz="quarter" idx="10"/>
          </p:nvPr>
        </p:nvSpPr>
        <p:spPr/>
        <p:txBody>
          <a:bodyPr lIns="93031" tIns="46516" rIns="93031" bIns="46516"/>
          <a:lstStyle/>
          <a:p>
            <a:fld id="{8CAC5E2D-EB70-4A73-B963-48DA1E4F522E}" type="slidenum">
              <a:rPr lang="en-AU" smtClean="0"/>
              <a:t>11</a:t>
            </a:fld>
            <a:endParaRPr lang="en-AU" dirty="0"/>
          </a:p>
        </p:txBody>
      </p:sp>
    </p:spTree>
    <p:extLst>
      <p:ext uri="{BB962C8B-B14F-4D97-AF65-F5344CB8AC3E}">
        <p14:creationId xmlns:p14="http://schemas.microsoft.com/office/powerpoint/2010/main" val="36963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031" tIns="46516" rIns="93031" bIns="46516"/>
          <a:lstStyle/>
          <a:p>
            <a:r>
              <a:rPr lang="en-AU" dirty="0" smtClean="0"/>
              <a:t>The proforma business case.</a:t>
            </a:r>
          </a:p>
          <a:p>
            <a:endParaRPr lang="en-AU" dirty="0"/>
          </a:p>
          <a:p>
            <a:r>
              <a:rPr lang="en-US" dirty="0"/>
              <a:t>This business case is an initiative of the </a:t>
            </a:r>
            <a:r>
              <a:rPr lang="en-US" dirty="0" smtClean="0"/>
              <a:t>SSG; of which we have been a integral part of the development.</a:t>
            </a:r>
          </a:p>
          <a:p>
            <a:endParaRPr lang="en-US" dirty="0"/>
          </a:p>
          <a:p>
            <a:r>
              <a:rPr lang="en-AU" dirty="0"/>
              <a:t>The template has been created to assist in the operationalization of HBGW in your organisation</a:t>
            </a:r>
            <a:r>
              <a:rPr lang="en-AU" dirty="0" smtClean="0"/>
              <a:t>.</a:t>
            </a:r>
          </a:p>
          <a:p>
            <a:endParaRPr lang="en-AU" dirty="0"/>
          </a:p>
          <a:p>
            <a:r>
              <a:rPr lang="en-US" dirty="0"/>
              <a:t>Intention is to provide you with easy access to information which supports </a:t>
            </a:r>
            <a:r>
              <a:rPr lang="en-US" b="1" i="1" dirty="0">
                <a:solidFill>
                  <a:srgbClr val="0070C0"/>
                </a:solidFill>
              </a:rPr>
              <a:t>implementation</a:t>
            </a:r>
            <a:r>
              <a:rPr lang="en-US" dirty="0"/>
              <a:t> and </a:t>
            </a:r>
            <a:r>
              <a:rPr lang="en-US" b="1" i="1" dirty="0">
                <a:solidFill>
                  <a:srgbClr val="0070C0"/>
                </a:solidFill>
              </a:rPr>
              <a:t>evaluation</a:t>
            </a:r>
            <a:r>
              <a:rPr lang="en-US" dirty="0"/>
              <a:t> of an evidence based Health Benefits of Good Work Program.  </a:t>
            </a:r>
            <a:endParaRPr lang="en-US" dirty="0" smtClean="0"/>
          </a:p>
          <a:p>
            <a:endParaRPr lang="en-US" dirty="0"/>
          </a:p>
          <a:p>
            <a:r>
              <a:rPr lang="en-US" dirty="0"/>
              <a:t>It is a guide that allows you to plan for and track key initiatives to determine the cost-effectiveness of your investment</a:t>
            </a:r>
            <a:r>
              <a:rPr lang="en-US" dirty="0" smtClean="0"/>
              <a:t>.</a:t>
            </a:r>
          </a:p>
          <a:p>
            <a:endParaRPr lang="en-US" dirty="0"/>
          </a:p>
          <a:p>
            <a:r>
              <a:rPr lang="en-US" dirty="0" smtClean="0"/>
              <a:t>It steps through ….</a:t>
            </a:r>
            <a:endParaRPr lang="en-AU" dirty="0"/>
          </a:p>
          <a:p>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lIns="93031" tIns="46516" rIns="93031" bIns="46516"/>
          <a:lstStyle/>
          <a:p>
            <a:fld id="{8CAC5E2D-EB70-4A73-B963-48DA1E4F522E}" type="slidenum">
              <a:rPr lang="en-AU" smtClean="0"/>
              <a:t>12</a:t>
            </a:fld>
            <a:endParaRPr lang="en-AU" dirty="0"/>
          </a:p>
        </p:txBody>
      </p:sp>
    </p:spTree>
    <p:extLst>
      <p:ext uri="{BB962C8B-B14F-4D97-AF65-F5344CB8AC3E}">
        <p14:creationId xmlns:p14="http://schemas.microsoft.com/office/powerpoint/2010/main" val="72923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normAutofit/>
          </a:bodyPr>
          <a:lstStyle/>
          <a:p>
            <a:pPr marL="228600" indent="-228600">
              <a:buAutoNum type="arabicPeriod"/>
            </a:pPr>
            <a:r>
              <a:rPr lang="en-US" b="1" dirty="0" smtClean="0"/>
              <a:t>Framing the tangible business benefits</a:t>
            </a:r>
          </a:p>
          <a:p>
            <a:pPr marL="742950" lvl="1" indent="-285750">
              <a:buFont typeface="Wingdings" panose="05000000000000000000" pitchFamily="2" charset="2"/>
              <a:buChar char="q"/>
            </a:pPr>
            <a:r>
              <a:rPr lang="en-AU" dirty="0"/>
              <a:t>The rationale for the health benefits of good work</a:t>
            </a:r>
            <a:r>
              <a:rPr lang="en-AU" dirty="0" smtClean="0"/>
              <a:t>;</a:t>
            </a:r>
            <a:endParaRPr lang="en-AU" dirty="0"/>
          </a:p>
          <a:p>
            <a:pPr marL="742950" lvl="1" indent="-285750">
              <a:buFont typeface="Wingdings" panose="05000000000000000000" pitchFamily="2" charset="2"/>
              <a:buChar char="q"/>
            </a:pPr>
            <a:r>
              <a:rPr lang="en-AU" dirty="0"/>
              <a:t>Identifying key stakeholders across your business</a:t>
            </a:r>
            <a:r>
              <a:rPr lang="en-AU" dirty="0" smtClean="0"/>
              <a:t>;</a:t>
            </a:r>
            <a:endParaRPr lang="en-AU" dirty="0"/>
          </a:p>
          <a:p>
            <a:pPr marL="742950" lvl="1" indent="-285750">
              <a:buFont typeface="Wingdings" panose="05000000000000000000" pitchFamily="2" charset="2"/>
              <a:buChar char="q"/>
            </a:pPr>
            <a:r>
              <a:rPr lang="en-AU" dirty="0"/>
              <a:t>Data and analysis</a:t>
            </a:r>
            <a:r>
              <a:rPr lang="en-AU" dirty="0" smtClean="0"/>
              <a:t>;</a:t>
            </a:r>
            <a:endParaRPr lang="en-AU" dirty="0"/>
          </a:p>
          <a:p>
            <a:pPr marL="742950" lvl="1" indent="-285750">
              <a:buFont typeface="Wingdings" panose="05000000000000000000" pitchFamily="2" charset="2"/>
              <a:buChar char="q"/>
            </a:pPr>
            <a:r>
              <a:rPr lang="en-AU" dirty="0"/>
              <a:t>Internal business initiatives</a:t>
            </a:r>
            <a:r>
              <a:rPr lang="en-AU" dirty="0" smtClean="0"/>
              <a:t>;</a:t>
            </a:r>
            <a:endParaRPr lang="en-AU" dirty="0"/>
          </a:p>
          <a:p>
            <a:pPr marL="742950" lvl="1" indent="-285750">
              <a:buFont typeface="Wingdings" panose="05000000000000000000" pitchFamily="2" charset="2"/>
              <a:buChar char="q"/>
            </a:pPr>
            <a:r>
              <a:rPr lang="en-AU" dirty="0"/>
              <a:t>Presenting the cost benefit analysis.</a:t>
            </a:r>
          </a:p>
          <a:p>
            <a:pPr marL="228600" indent="-228600">
              <a:buAutoNum type="arabicPeriod"/>
            </a:pPr>
            <a:r>
              <a:rPr lang="en-US" b="1" dirty="0" smtClean="0"/>
              <a:t>Framing the intangible business benefits</a:t>
            </a:r>
          </a:p>
          <a:p>
            <a:pPr marL="742950" lvl="1" indent="-285750">
              <a:buFont typeface="Wingdings" panose="05000000000000000000" pitchFamily="2" charset="2"/>
              <a:buChar char="q"/>
            </a:pPr>
            <a:r>
              <a:rPr lang="en-AU" dirty="0"/>
              <a:t>Educating the workforce;</a:t>
            </a:r>
          </a:p>
          <a:p>
            <a:pPr marL="742950" lvl="1" indent="-285750">
              <a:buFont typeface="Wingdings" panose="05000000000000000000" pitchFamily="2" charset="2"/>
              <a:buChar char="q"/>
            </a:pPr>
            <a:r>
              <a:rPr lang="en-AU" dirty="0" smtClean="0"/>
              <a:t>Educating </a:t>
            </a:r>
            <a:r>
              <a:rPr lang="en-AU" dirty="0"/>
              <a:t>the management team;</a:t>
            </a:r>
          </a:p>
          <a:p>
            <a:pPr marL="742950" lvl="1" indent="-285750">
              <a:buFont typeface="Wingdings" panose="05000000000000000000" pitchFamily="2" charset="2"/>
              <a:buChar char="q"/>
            </a:pPr>
            <a:r>
              <a:rPr lang="en-AU" dirty="0" smtClean="0"/>
              <a:t>Considering </a:t>
            </a:r>
            <a:r>
              <a:rPr lang="en-AU" dirty="0"/>
              <a:t>other intangible benefits;</a:t>
            </a:r>
          </a:p>
          <a:p>
            <a:pPr marL="1200150" lvl="2" indent="-285750">
              <a:buFont typeface="Wingdings" panose="05000000000000000000" pitchFamily="2" charset="2"/>
              <a:buChar char="v"/>
            </a:pPr>
            <a:r>
              <a:rPr lang="en-AU" dirty="0" smtClean="0"/>
              <a:t>Growth; Customer </a:t>
            </a:r>
            <a:r>
              <a:rPr lang="en-AU" dirty="0"/>
              <a:t>service </a:t>
            </a:r>
            <a:r>
              <a:rPr lang="en-AU" dirty="0" smtClean="0"/>
              <a:t>experience; Staff engagement; turnover; </a:t>
            </a:r>
          </a:p>
          <a:p>
            <a:pPr marL="228600" indent="-228600">
              <a:buFont typeface="+mj-lt"/>
              <a:buAutoNum type="arabicPeriod"/>
            </a:pPr>
            <a:r>
              <a:rPr lang="en-US" b="1" dirty="0" smtClean="0"/>
              <a:t>Measuring Success</a:t>
            </a:r>
          </a:p>
          <a:p>
            <a:pPr marL="742950" lvl="1" indent="-285750">
              <a:buFont typeface="Wingdings" panose="05000000000000000000" pitchFamily="2" charset="2"/>
              <a:buChar char="q"/>
            </a:pPr>
            <a:r>
              <a:rPr lang="en-AU" sz="1300" dirty="0"/>
              <a:t>Initiatives and measurements of </a:t>
            </a:r>
            <a:r>
              <a:rPr lang="en-AU" sz="1300" dirty="0" smtClean="0"/>
              <a:t>success; suggested </a:t>
            </a:r>
            <a:r>
              <a:rPr lang="en-AU" sz="1300" dirty="0"/>
              <a:t>objectives and measurements;</a:t>
            </a:r>
          </a:p>
          <a:p>
            <a:pPr marL="742950" lvl="1" indent="-285750">
              <a:buFont typeface="Wingdings" panose="05000000000000000000" pitchFamily="2" charset="2"/>
              <a:buChar char="q"/>
            </a:pPr>
            <a:r>
              <a:rPr lang="en-AU" sz="1300" dirty="0" smtClean="0"/>
              <a:t>Examples </a:t>
            </a:r>
            <a:r>
              <a:rPr lang="en-AU" sz="1300" dirty="0"/>
              <a:t>of companies achieving success through case studies;</a:t>
            </a:r>
          </a:p>
          <a:p>
            <a:pPr marL="228600" indent="-228600">
              <a:buFont typeface="+mj-lt"/>
              <a:buAutoNum type="arabicPeriod" startAt="4"/>
            </a:pPr>
            <a:r>
              <a:rPr lang="en-US" b="1" dirty="0" smtClean="0"/>
              <a:t>Pulling your business case together</a:t>
            </a:r>
          </a:p>
          <a:p>
            <a:pPr marL="228600" indent="-228600">
              <a:buFont typeface="+mj-lt"/>
              <a:buAutoNum type="arabicPeriod" startAt="4"/>
            </a:pPr>
            <a:endParaRPr lang="en-US" dirty="0"/>
          </a:p>
          <a:p>
            <a:r>
              <a:rPr lang="en-US" dirty="0" smtClean="0"/>
              <a:t>The initiative of the Workplace Engagement Sub-Committee is to work with an organisation in implementing the business case and sharing the learnings through that process; therefore if any organisation is interested, I would be happy for them to contact myself directly to explore this further.</a:t>
            </a:r>
            <a:endParaRPr lang="en-US" dirty="0"/>
          </a:p>
        </p:txBody>
      </p:sp>
      <p:sp>
        <p:nvSpPr>
          <p:cNvPr id="4" name="Rectangle 4"/>
          <p:cNvSpPr>
            <a:spLocks noGrp="1"/>
          </p:cNvSpPr>
          <p:nvPr>
            <p:ph type="dt" idx="10"/>
          </p:nvPr>
        </p:nvSpPr>
        <p:spPr/>
        <p:txBody>
          <a:bodyPr/>
          <a:lstStyle/>
          <a:p>
            <a:fld id="{866387FC-CCBE-45D6-8023-B2729909DF51}" type="datetimeFigureOut">
              <a:rPr lang="en-US" smtClean="0"/>
              <a:pPr/>
              <a:t>8/16/2016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BE1686F5-D9B0-4B87-9E68-28AD15F2A4F1}" type="slidenum">
              <a:rPr lang="en-US" smtClean="0"/>
              <a:pPr/>
              <a:t>13</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97015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r>
              <a:rPr lang="en-US" dirty="0" smtClean="0"/>
              <a:t>Other Initiatives that are being driven across the SSG include;</a:t>
            </a:r>
          </a:p>
          <a:p>
            <a:endParaRPr lang="en-US" dirty="0"/>
          </a:p>
          <a:p>
            <a:pPr marL="171450" indent="-171450">
              <a:buFontTx/>
              <a:buChar char="-"/>
            </a:pPr>
            <a:r>
              <a:rPr lang="en-US" dirty="0" smtClean="0"/>
              <a:t>Developing resources available to all stakeholders regarding messaging of HBGW</a:t>
            </a:r>
          </a:p>
          <a:p>
            <a:pPr marL="171450" indent="-171450">
              <a:buFontTx/>
              <a:buChar char="-"/>
            </a:pPr>
            <a:r>
              <a:rPr lang="en-US" dirty="0" smtClean="0"/>
              <a:t>Expanding partnerships/alliances within the community and education sections; including unions.</a:t>
            </a:r>
          </a:p>
          <a:p>
            <a:pPr marL="171450" indent="-171450">
              <a:buFontTx/>
              <a:buChar char="-"/>
            </a:pPr>
            <a:r>
              <a:rPr lang="en-US" dirty="0" smtClean="0"/>
              <a:t>Combining the HBGW focus into existing industry recognition programs</a:t>
            </a:r>
          </a:p>
          <a:p>
            <a:pPr marL="171450" indent="-171450">
              <a:buFontTx/>
              <a:buChar char="-"/>
            </a:pPr>
            <a:r>
              <a:rPr lang="en-US" dirty="0" smtClean="0"/>
              <a:t>Implementing and shared learnings from application of the business case.</a:t>
            </a:r>
          </a:p>
          <a:p>
            <a:pPr marL="171450" indent="-171450">
              <a:buFontTx/>
              <a:buChar char="-"/>
            </a:pPr>
            <a:endParaRPr lang="en-US" dirty="0" smtClean="0"/>
          </a:p>
          <a:p>
            <a:pPr marL="171450" indent="-171450">
              <a:buFontTx/>
              <a:buChar char="-"/>
            </a:pPr>
            <a:r>
              <a:rPr lang="en-US" dirty="0" smtClean="0"/>
              <a:t>With the goal of translating  HBGW into behavioural change.</a:t>
            </a:r>
            <a:endParaRPr lang="en-US" dirty="0"/>
          </a:p>
          <a:p>
            <a:pPr marL="171450" indent="-171450">
              <a:buFont typeface="Arial" panose="020B0604020202020204" pitchFamily="34" charset="0"/>
              <a:buChar char="•"/>
            </a:pPr>
            <a:r>
              <a:rPr lang="en-US" dirty="0" smtClean="0"/>
              <a:t>Regularly reviewing based on industry needs and position.</a:t>
            </a:r>
          </a:p>
          <a:p>
            <a:endParaRPr lang="en-US" dirty="0"/>
          </a:p>
          <a:p>
            <a:endParaRPr lang="en-US" dirty="0"/>
          </a:p>
        </p:txBody>
      </p:sp>
      <p:sp>
        <p:nvSpPr>
          <p:cNvPr id="4" name="Rectangle 4"/>
          <p:cNvSpPr>
            <a:spLocks noGrp="1"/>
          </p:cNvSpPr>
          <p:nvPr>
            <p:ph type="dt" idx="10"/>
          </p:nvPr>
        </p:nvSpPr>
        <p:spPr/>
        <p:txBody>
          <a:bodyPr/>
          <a:lstStyle/>
          <a:p>
            <a:fld id="{866387FC-CCBE-45D6-8023-B2729909DF51}" type="datetimeFigureOut">
              <a:rPr lang="en-US" smtClean="0"/>
              <a:pPr/>
              <a:t>8/16/2016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BE1686F5-D9B0-4B87-9E68-28AD15F2A4F1}" type="slidenum">
              <a:rPr lang="en-US" smtClean="0"/>
              <a:pPr/>
              <a:t>14</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38321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r>
              <a:rPr lang="en-US" dirty="0" smtClean="0"/>
              <a:t>If </a:t>
            </a:r>
            <a:endParaRPr lang="en-US" dirty="0"/>
          </a:p>
        </p:txBody>
      </p:sp>
      <p:sp>
        <p:nvSpPr>
          <p:cNvPr id="3" name="Rectangle 3"/>
          <p:cNvSpPr>
            <a:spLocks noGrp="1"/>
          </p:cNvSpPr>
          <p:nvPr>
            <p:ph type="body" idx="1"/>
          </p:nvPr>
        </p:nvSpPr>
        <p:spPr/>
        <p:txBody>
          <a:bodyPr/>
          <a:lstStyle/>
          <a:p>
            <a:r>
              <a:rPr lang="en-US" dirty="0" smtClean="0"/>
              <a:t>The primary goal of the SSG is to share information and working together is a way forward.</a:t>
            </a:r>
          </a:p>
          <a:p>
            <a:endParaRPr lang="en-US" dirty="0"/>
          </a:p>
          <a:p>
            <a:r>
              <a:rPr lang="en-US" dirty="0" smtClean="0"/>
              <a:t>As discussed there are opportunities for those organization interested to become a signatory;</a:t>
            </a:r>
          </a:p>
          <a:p>
            <a:endParaRPr lang="en-US" dirty="0"/>
          </a:p>
          <a:p>
            <a:r>
              <a:rPr lang="en-US" dirty="0" smtClean="0"/>
              <a:t>Opportunity to apply the business case in your organization, and be supported and share the learnings with the SSG</a:t>
            </a:r>
          </a:p>
          <a:p>
            <a:endParaRPr lang="en-US" dirty="0"/>
          </a:p>
          <a:p>
            <a:r>
              <a:rPr lang="en-US" dirty="0" smtClean="0"/>
              <a:t>However there are other opportunities for partnership through invitations to work on specific initiatives and or join working parties.</a:t>
            </a:r>
          </a:p>
          <a:p>
            <a:endParaRPr lang="en-US" dirty="0"/>
          </a:p>
          <a:p>
            <a:r>
              <a:rPr lang="en-US" dirty="0" smtClean="0"/>
              <a:t>There are clear opportunities through our association to enhance and extend the engagement through our company’s…</a:t>
            </a:r>
          </a:p>
          <a:p>
            <a:endParaRPr lang="en-US" dirty="0"/>
          </a:p>
          <a:p>
            <a:endParaRPr lang="en-US" dirty="0" smtClean="0"/>
          </a:p>
          <a:p>
            <a:r>
              <a:rPr lang="en-US" dirty="0" smtClean="0"/>
              <a:t>If you’re interested in any further information or these opportunities; if you can please connect with myself and I’m happy to discuss with you or escalate to the appropriate member on the Steering group.  </a:t>
            </a:r>
          </a:p>
          <a:p>
            <a:endParaRPr lang="en-US" dirty="0"/>
          </a:p>
          <a:p>
            <a:r>
              <a:rPr lang="en-US" dirty="0" smtClean="0"/>
              <a:t>Contact points include…..</a:t>
            </a:r>
            <a:endParaRPr lang="en-US" dirty="0"/>
          </a:p>
        </p:txBody>
      </p:sp>
      <p:sp>
        <p:nvSpPr>
          <p:cNvPr id="4" name="Rectangle 4"/>
          <p:cNvSpPr>
            <a:spLocks noGrp="1"/>
          </p:cNvSpPr>
          <p:nvPr>
            <p:ph type="dt" idx="10"/>
          </p:nvPr>
        </p:nvSpPr>
        <p:spPr/>
        <p:txBody>
          <a:bodyPr/>
          <a:lstStyle/>
          <a:p>
            <a:fld id="{866387FC-CCBE-45D6-8023-B2729909DF51}" type="datetimeFigureOut">
              <a:rPr lang="en-US" smtClean="0"/>
              <a:pPr/>
              <a:t>8/16/2016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BE1686F5-D9B0-4B87-9E68-28AD15F2A4F1}" type="slidenum">
              <a:rPr lang="en-US" smtClean="0"/>
              <a:pPr/>
              <a:t>15</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90855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r>
              <a:rPr lang="en-US" dirty="0" smtClean="0"/>
              <a:t>Website; and members of the SSG</a:t>
            </a:r>
          </a:p>
          <a:p>
            <a:endParaRPr lang="en-US" dirty="0"/>
          </a:p>
        </p:txBody>
      </p:sp>
      <p:sp>
        <p:nvSpPr>
          <p:cNvPr id="4" name="Rectangle 4"/>
          <p:cNvSpPr>
            <a:spLocks noGrp="1"/>
          </p:cNvSpPr>
          <p:nvPr>
            <p:ph type="dt" idx="10"/>
          </p:nvPr>
        </p:nvSpPr>
        <p:spPr/>
        <p:txBody>
          <a:bodyPr/>
          <a:lstStyle/>
          <a:p>
            <a:fld id="{866387FC-CCBE-45D6-8023-B2729909DF51}" type="datetimeFigureOut">
              <a:rPr lang="en-US" smtClean="0"/>
              <a:pPr/>
              <a:t>8/16/2016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BE1686F5-D9B0-4B87-9E68-28AD15F2A4F1}" type="slidenum">
              <a:rPr lang="en-US" smtClean="0"/>
              <a:pPr/>
              <a:t>16</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73370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Thought it would be great to end with sharing a recent film pulled together by the OIR which summaries the Health Benefits of good work at the core.</a:t>
            </a:r>
          </a:p>
          <a:p>
            <a:endParaRPr lang="en-AU" dirty="0"/>
          </a:p>
          <a:p>
            <a:r>
              <a:rPr lang="en-AU" dirty="0" smtClean="0"/>
              <a:t>Voice over is by Rachel </a:t>
            </a:r>
          </a:p>
          <a:p>
            <a:endParaRPr lang="en-AU" dirty="0"/>
          </a:p>
          <a:p>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17</a:t>
            </a:fld>
            <a:endParaRPr lang="en-US" dirty="0"/>
          </a:p>
        </p:txBody>
      </p:sp>
    </p:spTree>
    <p:extLst>
      <p:ext uri="{BB962C8B-B14F-4D97-AF65-F5344CB8AC3E}">
        <p14:creationId xmlns:p14="http://schemas.microsoft.com/office/powerpoint/2010/main" val="344644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Any questions or happy for you to email me directly.</a:t>
            </a:r>
          </a:p>
          <a:p>
            <a:endParaRPr lang="en-AU" dirty="0"/>
          </a:p>
          <a:p>
            <a:r>
              <a:rPr lang="en-AU" dirty="0" smtClean="0"/>
              <a:t>Thank you for your time and I look forward to continuing to represent you in our commitment to the HBGW.</a:t>
            </a:r>
          </a:p>
          <a:p>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18</a:t>
            </a:fld>
            <a:endParaRPr lang="en-US" dirty="0"/>
          </a:p>
        </p:txBody>
      </p:sp>
    </p:spTree>
    <p:extLst>
      <p:ext uri="{BB962C8B-B14F-4D97-AF65-F5344CB8AC3E}">
        <p14:creationId xmlns:p14="http://schemas.microsoft.com/office/powerpoint/2010/main" val="344644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way of background if anyone is aware</a:t>
            </a:r>
          </a:p>
          <a:p>
            <a:endParaRPr lang="en-AU" dirty="0"/>
          </a:p>
          <a:p>
            <a:r>
              <a:rPr lang="en-AU" dirty="0" smtClean="0"/>
              <a:t>In September 2014 saw the Australian Faculty of Occupational &amp; Environmental Medicine establish the HBGW Stakeholder Executive Group to determine the strategic direction for the implementation of the HBGW into both industry and health sectors.</a:t>
            </a:r>
          </a:p>
          <a:p>
            <a:endParaRPr lang="en-AU" dirty="0"/>
          </a:p>
          <a:p>
            <a:r>
              <a:rPr lang="en-AU" dirty="0" smtClean="0"/>
              <a:t>This results in the recommendation of two Steering Groups (Industry and health).</a:t>
            </a:r>
          </a:p>
          <a:p>
            <a:r>
              <a:rPr lang="en-AU" dirty="0" smtClean="0"/>
              <a:t>The SSG is the industry group and ASIEQ is a stakeholder on this group, myself being your representative.</a:t>
            </a:r>
          </a:p>
          <a:p>
            <a:endParaRPr lang="en-AU" dirty="0"/>
          </a:p>
          <a:p>
            <a:r>
              <a:rPr lang="en-AU" dirty="0" smtClean="0"/>
              <a:t>The Health industry group has just in formation.</a:t>
            </a:r>
          </a:p>
          <a:p>
            <a:r>
              <a:rPr lang="en-AU" dirty="0" smtClean="0"/>
              <a:t>Also now NZ has also an established SSG.</a:t>
            </a:r>
          </a:p>
          <a:p>
            <a:endParaRPr lang="en-AU" dirty="0"/>
          </a:p>
          <a:p>
            <a:r>
              <a:rPr lang="en-AU" dirty="0" smtClean="0"/>
              <a:t>Our deliverables are governed by the Royal Australasian College of Physicians, given it is there policy which is being implemented.</a:t>
            </a:r>
          </a:p>
          <a:p>
            <a:endParaRPr lang="en-AU" dirty="0"/>
          </a:p>
          <a:p>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a:t>
            </a:fld>
            <a:endParaRPr lang="en-US" dirty="0"/>
          </a:p>
        </p:txBody>
      </p:sp>
    </p:spTree>
    <p:extLst>
      <p:ext uri="{BB962C8B-B14F-4D97-AF65-F5344CB8AC3E}">
        <p14:creationId xmlns:p14="http://schemas.microsoft.com/office/powerpoint/2010/main" val="299840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Members of the SSG comprise of </a:t>
            </a:r>
          </a:p>
          <a:p>
            <a:endParaRPr lang="en-AU" dirty="0"/>
          </a:p>
          <a:p>
            <a:r>
              <a:rPr lang="en-AU" dirty="0" smtClean="0"/>
              <a:t>Statutory authorities</a:t>
            </a:r>
            <a:endParaRPr lang="en-AU" dirty="0"/>
          </a:p>
          <a:p>
            <a:r>
              <a:rPr lang="en-AU" dirty="0" smtClean="0"/>
              <a:t>Insurers</a:t>
            </a:r>
          </a:p>
          <a:p>
            <a:r>
              <a:rPr lang="en-AU" dirty="0" smtClean="0"/>
              <a:t>Health care organisations</a:t>
            </a:r>
          </a:p>
          <a:p>
            <a:r>
              <a:rPr lang="en-AU" dirty="0" smtClean="0"/>
              <a:t>National Employers</a:t>
            </a:r>
          </a:p>
        </p:txBody>
      </p:sp>
      <p:sp>
        <p:nvSpPr>
          <p:cNvPr id="4" name="Slide Number Placeholder 3"/>
          <p:cNvSpPr>
            <a:spLocks noGrp="1"/>
          </p:cNvSpPr>
          <p:nvPr>
            <p:ph type="sldNum" sz="quarter" idx="10"/>
          </p:nvPr>
        </p:nvSpPr>
        <p:spPr/>
        <p:txBody>
          <a:bodyPr/>
          <a:lstStyle/>
          <a:p>
            <a:fld id="{BE1686F5-D9B0-4B87-9E68-28AD15F2A4F1}" type="slidenum">
              <a:rPr lang="en-US" smtClean="0"/>
              <a:pPr/>
              <a:t>3</a:t>
            </a:fld>
            <a:endParaRPr lang="en-US" dirty="0"/>
          </a:p>
        </p:txBody>
      </p:sp>
    </p:spTree>
    <p:extLst>
      <p:ext uri="{BB962C8B-B14F-4D97-AF65-F5344CB8AC3E}">
        <p14:creationId xmlns:p14="http://schemas.microsoft.com/office/powerpoint/2010/main" val="374752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ASEIQ’s role presently is in the Workplace Engagement Subcommittee</a:t>
            </a:r>
          </a:p>
          <a:p>
            <a:endParaRPr lang="en-AU" dirty="0"/>
          </a:p>
          <a:p>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4</a:t>
            </a:fld>
            <a:endParaRPr lang="en-US" dirty="0"/>
          </a:p>
        </p:txBody>
      </p:sp>
    </p:spTree>
    <p:extLst>
      <p:ext uri="{BB962C8B-B14F-4D97-AF65-F5344CB8AC3E}">
        <p14:creationId xmlns:p14="http://schemas.microsoft.com/office/powerpoint/2010/main" val="53279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focus of the Workplace Engagement Subcommittee is to enhance engagement with workplaces across Australia to champion the integration of HBGW policy agenda.</a:t>
            </a:r>
          </a:p>
          <a:p>
            <a:endParaRPr lang="en-AU" dirty="0"/>
          </a:p>
          <a:p>
            <a:r>
              <a:rPr lang="en-AU" dirty="0" smtClean="0"/>
              <a:t>Understandably we have valuable connections in this area; and it is on this basis that I believed timely to position to you opportunities that may be available to your individual  businesses.</a:t>
            </a:r>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5</a:t>
            </a:fld>
            <a:endParaRPr lang="en-US" dirty="0"/>
          </a:p>
        </p:txBody>
      </p:sp>
    </p:spTree>
    <p:extLst>
      <p:ext uri="{BB962C8B-B14F-4D97-AF65-F5344CB8AC3E}">
        <p14:creationId xmlns:p14="http://schemas.microsoft.com/office/powerpoint/2010/main" val="374752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the heart of the Australian Consensus Statement on the HBGW is a shared desire to improve the welfare of individuals, families and communities.</a:t>
            </a:r>
          </a:p>
          <a:p>
            <a:endParaRPr lang="en-AU" dirty="0"/>
          </a:p>
          <a:p>
            <a:r>
              <a:rPr lang="en-AU" dirty="0" smtClean="0"/>
              <a:t>Given the industry we have all chosen to work in, generally this is close to our heart – all we all have a passion (either through care or risk mitigation) to achieve this.</a:t>
            </a:r>
          </a:p>
          <a:p>
            <a:endParaRPr lang="en-AU" dirty="0"/>
          </a:p>
          <a:p>
            <a:r>
              <a:rPr lang="en-AU" dirty="0" smtClean="0"/>
              <a:t>Employers are a central stakeholder; </a:t>
            </a:r>
          </a:p>
          <a:p>
            <a:endParaRPr lang="en-AU" dirty="0"/>
          </a:p>
          <a:p>
            <a:r>
              <a:rPr lang="en-AU" dirty="0" smtClean="0"/>
              <a:t>and </a:t>
            </a:r>
          </a:p>
          <a:p>
            <a:endParaRPr lang="en-AU" dirty="0"/>
          </a:p>
          <a:p>
            <a:r>
              <a:rPr lang="en-AU" dirty="0" smtClean="0"/>
              <a:t>through what your company is already delivering; we are influencing and driving outcomes with respect to the benefits of returning to work.</a:t>
            </a:r>
          </a:p>
          <a:p>
            <a:endParaRPr lang="en-AU" dirty="0"/>
          </a:p>
          <a:p>
            <a:r>
              <a:rPr lang="en-AU" dirty="0" smtClean="0"/>
              <a:t>It makes good business sense for us and it supports our employees.</a:t>
            </a:r>
          </a:p>
          <a:p>
            <a:endParaRPr lang="en-AU" dirty="0"/>
          </a:p>
          <a:p>
            <a:endParaRPr lang="en-AU"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6</a:t>
            </a:fld>
            <a:endParaRPr lang="en-US" dirty="0"/>
          </a:p>
        </p:txBody>
      </p:sp>
    </p:spTree>
    <p:extLst>
      <p:ext uri="{BB962C8B-B14F-4D97-AF65-F5344CB8AC3E}">
        <p14:creationId xmlns:p14="http://schemas.microsoft.com/office/powerpoint/2010/main" val="288345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The opportunity for us now is to support sustainable behavioural change.</a:t>
            </a:r>
          </a:p>
          <a:p>
            <a:endParaRPr lang="en-AU" dirty="0"/>
          </a:p>
          <a:p>
            <a:r>
              <a:rPr lang="en-AU" dirty="0" smtClean="0"/>
              <a:t>We know it and the evidence supports it; </a:t>
            </a:r>
          </a:p>
          <a:p>
            <a:endParaRPr lang="en-AU" dirty="0"/>
          </a:p>
          <a:p>
            <a:r>
              <a:rPr lang="en-AU" dirty="0" smtClean="0"/>
              <a:t>the longer you are off work the reduced likelihood of return to sustainable employment.</a:t>
            </a:r>
          </a:p>
          <a:p>
            <a:endParaRPr lang="en-AU" dirty="0" smtClean="0"/>
          </a:p>
          <a:p>
            <a:r>
              <a:rPr lang="en-AU" dirty="0" smtClean="0"/>
              <a:t>20 days 70% return; down to 70 days 35% of ever returning.</a:t>
            </a:r>
          </a:p>
          <a:p>
            <a:endParaRPr lang="en-AU" dirty="0" smtClean="0"/>
          </a:p>
          <a:p>
            <a:endParaRPr lang="en-AU" dirty="0"/>
          </a:p>
          <a:p>
            <a:r>
              <a:rPr lang="en-AU" dirty="0" smtClean="0"/>
              <a:t>There is movement in the industry; </a:t>
            </a:r>
            <a:r>
              <a:rPr lang="en-AU" b="1" dirty="0" smtClean="0"/>
              <a:t>there is a need for a paradigm shift across all stakeholders </a:t>
            </a:r>
            <a:r>
              <a:rPr lang="en-AU" dirty="0" smtClean="0"/>
              <a:t>including; government; employers, unions; legal practitioners; health professionals…</a:t>
            </a:r>
          </a:p>
          <a:p>
            <a:endParaRPr lang="en-AU" dirty="0"/>
          </a:p>
          <a:p>
            <a:r>
              <a:rPr lang="en-AU" b="1" dirty="0" smtClean="0"/>
              <a:t>We are seeing different and varied - initiatives; - expectations and  - change </a:t>
            </a:r>
            <a:r>
              <a:rPr lang="en-AU" dirty="0" smtClean="0"/>
              <a:t>as different stakeholders start to drive the agenda.</a:t>
            </a:r>
          </a:p>
          <a:p>
            <a:endParaRPr lang="en-AU" dirty="0"/>
          </a:p>
          <a:p>
            <a:r>
              <a:rPr lang="en-AU" dirty="0" smtClean="0"/>
              <a:t>For example; the OIR is driving change with the introduction of the </a:t>
            </a:r>
            <a:r>
              <a:rPr lang="en-AU" b="1" dirty="0" smtClean="0"/>
              <a:t>new medical certificate .</a:t>
            </a:r>
          </a:p>
          <a:p>
            <a:endParaRPr lang="en-AU" dirty="0"/>
          </a:p>
          <a:p>
            <a:r>
              <a:rPr lang="en-AU" dirty="0" smtClean="0"/>
              <a:t>Many organisations are extending their rehabilitation to manage non-work related </a:t>
            </a:r>
          </a:p>
          <a:p>
            <a:endParaRPr lang="en-AU" dirty="0"/>
          </a:p>
          <a:p>
            <a:r>
              <a:rPr lang="en-AU" dirty="0" smtClean="0"/>
              <a:t>Life Insurance are working collaboratively with other insurers on a shared outcomes;</a:t>
            </a:r>
          </a:p>
          <a:p>
            <a:endParaRPr lang="en-AU" dirty="0"/>
          </a:p>
          <a:p>
            <a:r>
              <a:rPr lang="en-AU" dirty="0" smtClean="0"/>
              <a:t>And I’m confident there are many other initiatives that are driving sustainable change, either locally within your team; your organisation or more globally.</a:t>
            </a:r>
          </a:p>
          <a:p>
            <a:endParaRPr lang="en-AU" dirty="0"/>
          </a:p>
          <a:p>
            <a:r>
              <a:rPr lang="en-AU" dirty="0" smtClean="0"/>
              <a:t>The opportunity is to share these learnings….</a:t>
            </a:r>
          </a:p>
        </p:txBody>
      </p:sp>
      <p:sp>
        <p:nvSpPr>
          <p:cNvPr id="4" name="Slide Number Placeholder 3"/>
          <p:cNvSpPr>
            <a:spLocks noGrp="1"/>
          </p:cNvSpPr>
          <p:nvPr>
            <p:ph type="sldNum" sz="quarter" idx="10"/>
          </p:nvPr>
        </p:nvSpPr>
        <p:spPr/>
        <p:txBody>
          <a:bodyPr/>
          <a:lstStyle/>
          <a:p>
            <a:fld id="{BE1686F5-D9B0-4B87-9E68-28AD15F2A4F1}" type="slidenum">
              <a:rPr lang="en-US" smtClean="0"/>
              <a:pPr/>
              <a:t>7</a:t>
            </a:fld>
            <a:endParaRPr lang="en-US" dirty="0"/>
          </a:p>
        </p:txBody>
      </p:sp>
    </p:spTree>
    <p:extLst>
      <p:ext uri="{BB962C8B-B14F-4D97-AF65-F5344CB8AC3E}">
        <p14:creationId xmlns:p14="http://schemas.microsoft.com/office/powerpoint/2010/main" val="374752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031" tIns="46516" rIns="93031" bIns="46516"/>
          <a:lstStyle/>
          <a:p>
            <a:r>
              <a:rPr lang="en-AU" dirty="0"/>
              <a:t>Maximising </a:t>
            </a:r>
            <a:r>
              <a:rPr lang="en-AU" dirty="0" smtClean="0"/>
              <a:t>an employees</a:t>
            </a:r>
            <a:r>
              <a:rPr lang="en-AU" dirty="0"/>
              <a:t>’ access to the health benefits of good work has far reaching benefits to employers beyond limiting worker’s compensation and absenteeism costs. </a:t>
            </a:r>
            <a:endParaRPr lang="en-AU" dirty="0" smtClean="0"/>
          </a:p>
          <a:p>
            <a:endParaRPr lang="en-AU" dirty="0"/>
          </a:p>
          <a:p>
            <a:r>
              <a:rPr lang="en-AU" dirty="0" smtClean="0"/>
              <a:t>It </a:t>
            </a:r>
            <a:r>
              <a:rPr lang="en-AU" dirty="0"/>
              <a:t>leads companies towards achievement </a:t>
            </a:r>
            <a:endParaRPr lang="en-AU" dirty="0" smtClean="0"/>
          </a:p>
          <a:p>
            <a:endParaRPr lang="en-AU" dirty="0"/>
          </a:p>
          <a:p>
            <a:r>
              <a:rPr lang="en-AU" dirty="0" smtClean="0"/>
              <a:t>of </a:t>
            </a:r>
            <a:r>
              <a:rPr lang="en-AU" dirty="0"/>
              <a:t>their corporate social responsibility, </a:t>
            </a:r>
            <a:endParaRPr lang="en-AU" dirty="0" smtClean="0"/>
          </a:p>
          <a:p>
            <a:endParaRPr lang="en-AU" dirty="0"/>
          </a:p>
          <a:p>
            <a:r>
              <a:rPr lang="en-AU" dirty="0" smtClean="0"/>
              <a:t>produces </a:t>
            </a:r>
            <a:r>
              <a:rPr lang="en-AU" dirty="0"/>
              <a:t>increased productivity, </a:t>
            </a:r>
            <a:endParaRPr lang="en-AU" dirty="0" smtClean="0"/>
          </a:p>
          <a:p>
            <a:endParaRPr lang="en-AU" dirty="0"/>
          </a:p>
          <a:p>
            <a:r>
              <a:rPr lang="en-AU" dirty="0" smtClean="0"/>
              <a:t>enhances </a:t>
            </a:r>
            <a:r>
              <a:rPr lang="en-AU" dirty="0"/>
              <a:t>employee engagement and </a:t>
            </a:r>
            <a:endParaRPr lang="en-AU" dirty="0" smtClean="0"/>
          </a:p>
          <a:p>
            <a:endParaRPr lang="en-AU" dirty="0"/>
          </a:p>
          <a:p>
            <a:r>
              <a:rPr lang="en-AU" dirty="0" smtClean="0"/>
              <a:t>strengthens </a:t>
            </a:r>
            <a:r>
              <a:rPr lang="en-AU" dirty="0"/>
              <a:t>their brand in the competitive market</a:t>
            </a:r>
            <a:r>
              <a:rPr lang="en-AU" dirty="0" smtClean="0"/>
              <a:t>.</a:t>
            </a:r>
          </a:p>
          <a:p>
            <a:endParaRPr lang="en-AU" dirty="0"/>
          </a:p>
          <a:p>
            <a:endParaRPr lang="en-AU" dirty="0" smtClean="0"/>
          </a:p>
          <a:p>
            <a:r>
              <a:rPr lang="en-AU" dirty="0"/>
              <a:t>The single biggest investment an employer will make is in their human resource capital, their ‘</a:t>
            </a:r>
            <a:r>
              <a:rPr lang="en-AU" i="1" dirty="0"/>
              <a:t>people</a:t>
            </a:r>
            <a:r>
              <a:rPr lang="en-AU" dirty="0"/>
              <a:t>’.  </a:t>
            </a:r>
            <a:endParaRPr lang="en-AU" dirty="0" smtClean="0"/>
          </a:p>
          <a:p>
            <a:endParaRPr lang="en-AU" dirty="0"/>
          </a:p>
          <a:p>
            <a:r>
              <a:rPr lang="en-AU" dirty="0" smtClean="0"/>
              <a:t>The </a:t>
            </a:r>
            <a:r>
              <a:rPr lang="en-AU" dirty="0"/>
              <a:t>investment in people, through recruitment and training, needs to demonstrate a return in productivity and financials for the company.   </a:t>
            </a:r>
            <a:endParaRPr lang="en-AU" dirty="0" smtClean="0"/>
          </a:p>
          <a:p>
            <a:endParaRPr lang="en-AU" dirty="0"/>
          </a:p>
          <a:p>
            <a:r>
              <a:rPr lang="en-AU" dirty="0" smtClean="0"/>
              <a:t>If </a:t>
            </a:r>
            <a:r>
              <a:rPr lang="en-AU" dirty="0"/>
              <a:t>employees are not present at work, either physically or engaged, then achievement is not attainable.</a:t>
            </a:r>
          </a:p>
          <a:p>
            <a:endParaRPr lang="en-AU" dirty="0"/>
          </a:p>
          <a:p>
            <a:endParaRPr lang="en-AU" dirty="0"/>
          </a:p>
        </p:txBody>
      </p:sp>
      <p:sp>
        <p:nvSpPr>
          <p:cNvPr id="4" name="Slide Number Placeholder 3"/>
          <p:cNvSpPr>
            <a:spLocks noGrp="1"/>
          </p:cNvSpPr>
          <p:nvPr>
            <p:ph type="sldNum" sz="quarter" idx="10"/>
          </p:nvPr>
        </p:nvSpPr>
        <p:spPr/>
        <p:txBody>
          <a:bodyPr lIns="93031" tIns="46516" rIns="93031" bIns="46516"/>
          <a:lstStyle/>
          <a:p>
            <a:fld id="{8CAC5E2D-EB70-4A73-B963-48DA1E4F522E}" type="slidenum">
              <a:rPr lang="en-AU" smtClean="0"/>
              <a:t>8</a:t>
            </a:fld>
            <a:endParaRPr lang="en-AU" dirty="0"/>
          </a:p>
        </p:txBody>
      </p:sp>
    </p:spTree>
    <p:extLst>
      <p:ext uri="{BB962C8B-B14F-4D97-AF65-F5344CB8AC3E}">
        <p14:creationId xmlns:p14="http://schemas.microsoft.com/office/powerpoint/2010/main" val="428063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031" tIns="46516" rIns="93031" bIns="46516"/>
          <a:lstStyle/>
          <a:p>
            <a:r>
              <a:rPr lang="en-AU" dirty="0" smtClean="0"/>
              <a:t>So what are some options / resources  available to businesses….</a:t>
            </a:r>
            <a:endParaRPr lang="en-AU" dirty="0"/>
          </a:p>
        </p:txBody>
      </p:sp>
      <p:sp>
        <p:nvSpPr>
          <p:cNvPr id="4" name="Slide Number Placeholder 3"/>
          <p:cNvSpPr>
            <a:spLocks noGrp="1"/>
          </p:cNvSpPr>
          <p:nvPr>
            <p:ph type="sldNum" sz="quarter" idx="10"/>
          </p:nvPr>
        </p:nvSpPr>
        <p:spPr/>
        <p:txBody>
          <a:bodyPr lIns="93031" tIns="46516" rIns="93031" bIns="46516"/>
          <a:lstStyle/>
          <a:p>
            <a:fld id="{8CAC5E2D-EB70-4A73-B963-48DA1E4F522E}" type="slidenum">
              <a:rPr lang="en-AU" smtClean="0"/>
              <a:t>9</a:t>
            </a:fld>
            <a:endParaRPr lang="en-AU" dirty="0"/>
          </a:p>
        </p:txBody>
      </p:sp>
    </p:spTree>
    <p:extLst>
      <p:ext uri="{BB962C8B-B14F-4D97-AF65-F5344CB8AC3E}">
        <p14:creationId xmlns:p14="http://schemas.microsoft.com/office/powerpoint/2010/main" val="34320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ounded Rectangle 13"/>
          <p:cNvSpPr/>
          <p:nvPr/>
        </p:nvSpPr>
        <p:spPr>
          <a:xfrm>
            <a:off x="320045" y="6060478"/>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9" name="Date Placeholder 18"/>
          <p:cNvSpPr>
            <a:spLocks noGrp="1"/>
          </p:cNvSpPr>
          <p:nvPr>
            <p:ph type="dt" sz="half" idx="10"/>
          </p:nvPr>
        </p:nvSpPr>
        <p:spPr/>
        <p:txBody>
          <a:bodyPr/>
          <a:lstStyle/>
          <a:p>
            <a:fld id="{633EFA78-DE0E-433D-8CFA-D9FBF0D95DCD}" type="datetime1">
              <a:rPr lang="en-US" smtClean="0"/>
              <a:pPr/>
              <a:t>8/16/2016</a:t>
            </a:fld>
            <a:endParaRPr lang="en-US" dirty="0"/>
          </a:p>
        </p:txBody>
      </p:sp>
      <p:sp>
        <p:nvSpPr>
          <p:cNvPr id="8" name="Footer Placeholder 7"/>
          <p:cNvSpPr>
            <a:spLocks noGrp="1"/>
          </p:cNvSpPr>
          <p:nvPr>
            <p:ph type="ftr" sz="quarter" idx="11"/>
          </p:nvPr>
        </p:nvSpPr>
        <p:spPr>
          <a:xfrm>
            <a:off x="11384133" y="11406733"/>
            <a:ext cx="2286000" cy="365125"/>
          </a:xfrm>
        </p:spPr>
        <p:txBody>
          <a:bodyPr/>
          <a:lstStyle/>
          <a:p>
            <a:endParaRPr lang="en-US" dirty="0"/>
          </a:p>
        </p:txBody>
      </p:sp>
      <p:sp>
        <p:nvSpPr>
          <p:cNvPr id="11" name="Slide Number Placeholder 10"/>
          <p:cNvSpPr>
            <a:spLocks noGrp="1"/>
          </p:cNvSpPr>
          <p:nvPr>
            <p:ph type="sldNum" sz="quarter" idx="12"/>
          </p:nvPr>
        </p:nvSpPr>
        <p:spPr/>
        <p:txBody>
          <a:bodyPr/>
          <a:lstStyle/>
          <a:p>
            <a:fld id="{E7F13AF2-DCC4-4842-96BC-1B9869901C37}" type="slidenum">
              <a:rPr lang="en-US" smtClean="0"/>
              <a:pPr/>
              <a:t>‹#›</a:t>
            </a:fld>
            <a:endParaRPr lang="en-US" dirty="0"/>
          </a:p>
        </p:txBody>
      </p:sp>
      <p:pic>
        <p:nvPicPr>
          <p:cNvPr id="205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28155" y="5301208"/>
            <a:ext cx="3397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endParaRPr lang="en-US" dirty="0"/>
          </a:p>
        </p:txBody>
      </p:sp>
      <p:sp>
        <p:nvSpPr>
          <p:cNvPr id="3" name="Content Placeholder 2"/>
          <p:cNvSpPr>
            <a:spLocks noGrp="1"/>
          </p:cNvSpPr>
          <p:nvPr>
            <p:ph idx="1"/>
          </p:nvPr>
        </p:nvSpPr>
        <p:spPr>
          <a:xfrm>
            <a:off x="1180138" y="107268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27F9C6-20A9-45D8-B666-D95AD1AA535F}" type="datetime1">
              <a:rPr lang="en-US" smtClean="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9E71F-78A0-4868-970E-5692D76DECFE}" type="slidenum">
              <a:rPr lang="en-US" smtClean="0"/>
              <a:pPr/>
              <a:t>‹#›</a:t>
            </a:fld>
            <a:endParaRPr lang="en-US" dirty="0"/>
          </a:p>
        </p:txBody>
      </p:sp>
      <p:pic>
        <p:nvPicPr>
          <p:cNvPr id="307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91909" y="5332152"/>
            <a:ext cx="3394891"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FB2161-9FCA-498A-A51E-7B90071250E8}" type="datetime1">
              <a:rPr lang="en-US" smtClean="0"/>
              <a:pPr/>
              <a:t>8/16/2016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ounded Rectangle 9"/>
          <p:cNvSpPr/>
          <p:nvPr/>
        </p:nvSpPr>
        <p:spPr>
          <a:xfrm>
            <a:off x="320045" y="6060478"/>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ounded Rectangle 10"/>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Date Placeholder 1"/>
          <p:cNvSpPr>
            <a:spLocks noGrp="1"/>
          </p:cNvSpPr>
          <p:nvPr>
            <p:ph type="dt" sz="half" idx="10"/>
          </p:nvPr>
        </p:nvSpPr>
        <p:spPr/>
        <p:txBody>
          <a:bodyPr/>
          <a:lstStyle/>
          <a:p>
            <a:fld id="{9F5395AF-258B-4502-92DF-E211AA281B41}" type="datetime1">
              <a:rPr lang="en-US" smtClean="0"/>
              <a:pPr/>
              <a:t>8/16/2016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a:t>Click to edit Master title style</a:t>
            </a:r>
            <a:endParaRPr lang="en-US"/>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p>
            <a:fld id="{A1099F1B-DCEB-4336-9EB0-63F5002A04E3}" type="datetimeFigureOut">
              <a:rPr lang="en-US" smtClean="0"/>
              <a:pPr/>
              <a:t>8/16/2016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F87E4FA9-8002-4F92-A4B5-7AC80F760C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a:t>Click to edit Master title style</a:t>
            </a:r>
            <a:endParaRPr lang="en-US"/>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dt" sz="half" idx="10"/>
          </p:nvPr>
        </p:nvSpPr>
        <p:spPr/>
        <p:txBody>
          <a:bodyPr/>
          <a:lstStyle/>
          <a:p>
            <a:fld id="{A1099F1B-DCEB-4336-9EB0-63F5002A04E3}" type="datetimeFigureOut">
              <a:rPr lang="en-US" smtClean="0"/>
              <a:pPr/>
              <a:t>8/16/2016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F87E4FA9-8002-4F92-A4B5-7AC80F760C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a:t>Click to edit Master title style</a:t>
            </a:r>
            <a:endParaRPr lang="en-US"/>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p>
            <a:fld id="{A1099F1B-DCEB-4336-9EB0-63F5002A04E3}" type="datetimeFigureOut">
              <a:rPr lang="en-US" smtClean="0"/>
              <a:pPr/>
              <a:t>8/16/2016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F87E4FA9-8002-4F92-A4B5-7AC80F760C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ounded Rectangle 9"/>
          <p:cNvSpPr/>
          <p:nvPr/>
        </p:nvSpPr>
        <p:spPr>
          <a:xfrm>
            <a:off x="320045" y="6060478"/>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lang="en-US"/>
              <a:t>Click to edit Master title style</a:t>
            </a:r>
            <a:endParaRPr lang="en-US" dirty="0"/>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a:defRPr sz="1000">
                <a:solidFill>
                  <a:schemeClr val="bg2">
                    <a:shade val="50000"/>
                  </a:schemeClr>
                </a:solidFill>
              </a:defRPr>
            </a:lvl1pPr>
          </a:lstStyle>
          <a:p>
            <a:pPr algn="r"/>
            <a:fld id="{1BC102A9-C1B1-4354-89E4-F43472216A4F}" type="datetime1">
              <a:rPr lang="en-US" smtClean="0"/>
              <a:pPr algn="r"/>
              <a:t>8/16/2016</a:t>
            </a:fld>
            <a:endParaRPr lang="en-US" sz="1000" dirty="0">
              <a:solidFill>
                <a:schemeClr val="bg2">
                  <a:shade val="50000"/>
                </a:scheme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a:defRPr sz="1000">
                <a:solidFill>
                  <a:schemeClr val="bg2">
                    <a:shade val="50000"/>
                  </a:schemeClr>
                </a:solidFill>
              </a:defRPr>
            </a:lvl1pPr>
          </a:lstStyle>
          <a:p>
            <a:pPr algn="l"/>
            <a:endParaRPr lang="en-US" sz="1000" dirty="0">
              <a:solidFill>
                <a:schemeClr val="bg2">
                  <a:shade val="50000"/>
                </a:scheme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a:defRPr sz="1000">
                <a:solidFill>
                  <a:schemeClr val="bg2">
                    <a:shade val="50000"/>
                  </a:schemeClr>
                </a:solidFill>
              </a:defRPr>
            </a:lvl1p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rtl="0" eaLnBrk="1" latinLnBrk="0" hangingPunct="1">
        <a:spcBef>
          <a:spcPct val="0"/>
        </a:spcBef>
        <a:buNone/>
        <a:defRPr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cp.edu.au/advocacy/division-faculty-and-chapter-priorities/faculty-of-occupational-environmental-medicine/health-benefits-of-good-wor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acp.edu.au/advocacy/division-faculty-and-chapter-priorities/faculty-of-occupational-environmental-medicine/health-benefits-of-good-wor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sieq@asieq.com.au"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7.xml"/><Relationship Id="rId7" Type="http://schemas.openxmlformats.org/officeDocument/2006/relationships/hyperlink" Target="https://www.youtube.com/watch?v=qe09-1nkxIM" TargetMode="External"/><Relationship Id="rId2" Type="http://schemas.openxmlformats.org/officeDocument/2006/relationships/slideLayout" Target="../slideLayouts/slideLayout1.xml"/><Relationship Id="rId1" Type="http://schemas.openxmlformats.org/officeDocument/2006/relationships/video" Target="https://www.youtube.com/embed/qe09-1nkxIM" TargetMode="External"/><Relationship Id="rId6" Type="http://schemas.openxmlformats.org/officeDocument/2006/relationships/hyperlink" Target="https://www.worksafe.qld.gov.au/medicalsupport/education/the-health-benefits-of-good-work"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08920"/>
            <a:ext cx="7772400" cy="820688"/>
          </a:xfrm>
        </p:spPr>
        <p:txBody>
          <a:bodyPr>
            <a:normAutofit/>
          </a:bodyPr>
          <a:lstStyle/>
          <a:p>
            <a:r>
              <a:rPr lang="en-US" sz="1800" dirty="0"/>
              <a:t>Australian Health Benefits of Good Work </a:t>
            </a:r>
            <a:r>
              <a:rPr lang="en-US" sz="1800" dirty="0" smtClean="0"/>
              <a:t/>
            </a:r>
            <a:br>
              <a:rPr lang="en-US" sz="1800" dirty="0" smtClean="0"/>
            </a:br>
            <a:r>
              <a:rPr lang="en-US" sz="1800" dirty="0" smtClean="0"/>
              <a:t>Signatory </a:t>
            </a:r>
            <a:r>
              <a:rPr lang="en-US" sz="1800" dirty="0"/>
              <a:t>Steering Group</a:t>
            </a:r>
            <a:endParaRPr lang="en-AU" sz="1800" dirty="0"/>
          </a:p>
        </p:txBody>
      </p:sp>
      <p:sp>
        <p:nvSpPr>
          <p:cNvPr id="3" name="Subtitle 2"/>
          <p:cNvSpPr>
            <a:spLocks noGrp="1"/>
          </p:cNvSpPr>
          <p:nvPr>
            <p:ph type="subTitle" idx="1"/>
          </p:nvPr>
        </p:nvSpPr>
        <p:spPr/>
        <p:txBody>
          <a:bodyPr/>
          <a:lstStyle/>
          <a:p>
            <a:r>
              <a:rPr lang="en-US" dirty="0" smtClean="0"/>
              <a:t>Sue Richardson</a:t>
            </a:r>
            <a:endParaRPr lang="en-AU" dirty="0"/>
          </a:p>
        </p:txBody>
      </p:sp>
      <p:pic>
        <p:nvPicPr>
          <p:cNvPr id="4" name="Picture 3" descr="RAC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1" y="5387791"/>
            <a:ext cx="12414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5373216"/>
            <a:ext cx="1828800" cy="93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1134" y="764704"/>
            <a:ext cx="7920880" cy="1569660"/>
          </a:xfrm>
          <a:prstGeom prst="rect">
            <a:avLst/>
          </a:prstGeom>
          <a:noFill/>
        </p:spPr>
        <p:txBody>
          <a:bodyPr wrap="square" rtlCol="0">
            <a:spAutoFit/>
          </a:bodyPr>
          <a:lstStyle/>
          <a:p>
            <a:pPr algn="ctr"/>
            <a:r>
              <a:rPr lang="en-AU" sz="4800" dirty="0" smtClean="0">
                <a:latin typeface="Aharoni" panose="02010803020104030203" pitchFamily="2" charset="-79"/>
                <a:cs typeface="Aharoni" panose="02010803020104030203" pitchFamily="2" charset="-79"/>
              </a:rPr>
              <a:t>Realising the Health Benefits of Good Work</a:t>
            </a:r>
            <a:endParaRPr lang="en-AU"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1374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21287"/>
            <a:ext cx="7930128" cy="747473"/>
          </a:xfrm>
        </p:spPr>
        <p:txBody>
          <a:bodyPr>
            <a:normAutofit fontScale="90000"/>
          </a:bodyPr>
          <a:lstStyle/>
          <a:p>
            <a:r>
              <a:rPr lang="en-AU" sz="2700" b="1" dirty="0" smtClean="0">
                <a:effectLst/>
              </a:rPr>
              <a:t>Become a HBGW Signatory Organisation</a:t>
            </a:r>
            <a:endParaRPr lang="en-AU" dirty="0"/>
          </a:p>
        </p:txBody>
      </p:sp>
      <p:sp>
        <p:nvSpPr>
          <p:cNvPr id="3" name="Content Placeholder 2"/>
          <p:cNvSpPr>
            <a:spLocks noGrp="1"/>
          </p:cNvSpPr>
          <p:nvPr>
            <p:ph sz="half" idx="1"/>
          </p:nvPr>
        </p:nvSpPr>
        <p:spPr>
          <a:xfrm>
            <a:off x="611560" y="1340768"/>
            <a:ext cx="7920880" cy="4663440"/>
          </a:xfrm>
        </p:spPr>
        <p:txBody>
          <a:bodyPr>
            <a:normAutofit/>
          </a:bodyPr>
          <a:lstStyle/>
          <a:p>
            <a:pPr marL="0" indent="0">
              <a:buNone/>
            </a:pPr>
            <a:r>
              <a:rPr lang="en-AU" sz="1800" b="1" dirty="0" smtClean="0"/>
              <a:t>HBGW Consensus Statements</a:t>
            </a:r>
            <a:endParaRPr lang="en-AU" sz="1800" b="1" dirty="0"/>
          </a:p>
          <a:p>
            <a:r>
              <a:rPr lang="en-AU" sz="1400" dirty="0" smtClean="0"/>
              <a:t>Purpose</a:t>
            </a:r>
            <a:r>
              <a:rPr lang="en-AU" sz="1400" dirty="0"/>
              <a:t> </a:t>
            </a:r>
            <a:r>
              <a:rPr lang="en-AU" sz="1400" dirty="0" smtClean="0"/>
              <a:t>is </a:t>
            </a:r>
            <a:r>
              <a:rPr lang="en-AU" sz="1400" dirty="0"/>
              <a:t>to bring together a wide range of stakeholder signatories, who each affirm the importance of work as a determinant of health and commit to:</a:t>
            </a:r>
          </a:p>
          <a:p>
            <a:pPr lvl="1">
              <a:buFont typeface="Wingdings" panose="05000000000000000000" pitchFamily="2" charset="2"/>
              <a:buChar char="Ø"/>
            </a:pPr>
            <a:r>
              <a:rPr lang="en-AU" sz="1400" dirty="0"/>
              <a:t>promoting awareness of the health benefits of good work</a:t>
            </a:r>
          </a:p>
          <a:p>
            <a:pPr lvl="1">
              <a:buFont typeface="Wingdings" panose="05000000000000000000" pitchFamily="2" charset="2"/>
              <a:buChar char="Ø"/>
            </a:pPr>
            <a:r>
              <a:rPr lang="en-AU" sz="1400" dirty="0"/>
              <a:t>offering support and encouragement to those attempting to access the health benefits of good work</a:t>
            </a:r>
          </a:p>
          <a:p>
            <a:pPr lvl="1">
              <a:buFont typeface="Wingdings" panose="05000000000000000000" pitchFamily="2" charset="2"/>
              <a:buChar char="Ø"/>
            </a:pPr>
            <a:r>
              <a:rPr lang="en-AU" sz="1400" dirty="0"/>
              <a:t>encouraging employers' continuing support of workers' occupational health</a:t>
            </a:r>
          </a:p>
          <a:p>
            <a:pPr lvl="1">
              <a:buFont typeface="Wingdings" panose="05000000000000000000" pitchFamily="2" charset="2"/>
              <a:buChar char="Ø"/>
            </a:pPr>
            <a:r>
              <a:rPr lang="en-AU" sz="1400" dirty="0"/>
              <a:t>advocating for continuous improvement in public policy around work and </a:t>
            </a:r>
            <a:r>
              <a:rPr lang="en-AU" sz="1400" dirty="0" smtClean="0"/>
              <a:t>health</a:t>
            </a:r>
          </a:p>
          <a:p>
            <a:pPr lvl="1">
              <a:buFont typeface="Wingdings" panose="05000000000000000000" pitchFamily="2" charset="2"/>
              <a:buChar char="Ø"/>
            </a:pPr>
            <a:endParaRPr lang="en-AU" sz="1400" dirty="0"/>
          </a:p>
          <a:p>
            <a:pPr marL="64008" indent="0">
              <a:buNone/>
            </a:pPr>
            <a:r>
              <a:rPr lang="en-AU" sz="1800" b="1" dirty="0" smtClean="0"/>
              <a:t>Charter </a:t>
            </a:r>
            <a:r>
              <a:rPr lang="en-AU" sz="1800" b="1" dirty="0"/>
              <a:t>of HBGW Principles</a:t>
            </a:r>
          </a:p>
          <a:p>
            <a:r>
              <a:rPr lang="en-AU" sz="1400" dirty="0" smtClean="0"/>
              <a:t>Draws </a:t>
            </a:r>
            <a:r>
              <a:rPr lang="en-AU" sz="1400" dirty="0"/>
              <a:t>out the key principles from the HBGW philosophy. </a:t>
            </a:r>
            <a:endParaRPr lang="en-AU" sz="1400" dirty="0" smtClean="0"/>
          </a:p>
          <a:p>
            <a:r>
              <a:rPr lang="en-AU" sz="1400" dirty="0" smtClean="0"/>
              <a:t>This </a:t>
            </a:r>
            <a:r>
              <a:rPr lang="en-AU" sz="1400" dirty="0"/>
              <a:t>Charter is intended for all Signatories to display in their own facilities to reaffirm their commitment to the principles outlined in the Consensus Statement and companion position statements and the importance good work can play in contributing to people’s health and wellbeing</a:t>
            </a:r>
            <a:r>
              <a:rPr lang="en-AU" sz="1400" dirty="0" smtClean="0"/>
              <a:t>.</a:t>
            </a:r>
          </a:p>
          <a:p>
            <a:endParaRPr lang="en-AU" sz="1400" dirty="0"/>
          </a:p>
          <a:p>
            <a:pPr marL="0" indent="0" algn="r">
              <a:buNone/>
            </a:pPr>
            <a:r>
              <a:rPr lang="en-AU" sz="2000" b="1" dirty="0" smtClean="0">
                <a:solidFill>
                  <a:srgbClr val="0070C0"/>
                </a:solidFill>
              </a:rPr>
              <a:t>How? – </a:t>
            </a:r>
            <a:r>
              <a:rPr lang="en-AU" sz="1400" dirty="0" smtClean="0"/>
              <a:t>access information and registration at </a:t>
            </a:r>
            <a:r>
              <a:rPr lang="en-AU" sz="1400" b="1" dirty="0" smtClean="0">
                <a:solidFill>
                  <a:srgbClr val="002060"/>
                </a:solidFill>
              </a:rPr>
              <a:t>racp.edu.au</a:t>
            </a:r>
          </a:p>
          <a:p>
            <a:endParaRPr lang="en-AU" sz="1400" b="1" dirty="0">
              <a:solidFill>
                <a:srgbClr val="0070C0"/>
              </a:solidFill>
            </a:endParaRPr>
          </a:p>
          <a:p>
            <a:pPr marL="82296" indent="0">
              <a:buNone/>
            </a:pPr>
            <a:endParaRPr lang="en-AU" sz="1400" dirty="0"/>
          </a:p>
        </p:txBody>
      </p:sp>
    </p:spTree>
    <p:extLst>
      <p:ext uri="{BB962C8B-B14F-4D97-AF65-F5344CB8AC3E}">
        <p14:creationId xmlns:p14="http://schemas.microsoft.com/office/powerpoint/2010/main" val="690212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21287"/>
            <a:ext cx="7930128" cy="747473"/>
          </a:xfrm>
        </p:spPr>
        <p:txBody>
          <a:bodyPr>
            <a:normAutofit/>
          </a:bodyPr>
          <a:lstStyle/>
          <a:p>
            <a:r>
              <a:rPr lang="en-AU" sz="2700" b="1" dirty="0" smtClean="0">
                <a:effectLst/>
              </a:rPr>
              <a:t>Resources Available</a:t>
            </a:r>
            <a:endParaRPr lang="en-AU" dirty="0"/>
          </a:p>
        </p:txBody>
      </p:sp>
      <p:sp>
        <p:nvSpPr>
          <p:cNvPr id="3" name="Content Placeholder 2"/>
          <p:cNvSpPr>
            <a:spLocks noGrp="1"/>
          </p:cNvSpPr>
          <p:nvPr>
            <p:ph sz="half" idx="1"/>
          </p:nvPr>
        </p:nvSpPr>
        <p:spPr>
          <a:xfrm>
            <a:off x="755576" y="1340768"/>
            <a:ext cx="7776864" cy="4320480"/>
          </a:xfrm>
        </p:spPr>
        <p:txBody>
          <a:bodyPr>
            <a:normAutofit/>
          </a:bodyPr>
          <a:lstStyle/>
          <a:p>
            <a:pPr marL="368046" indent="-285750"/>
            <a:r>
              <a:rPr lang="en-AU" sz="1800" dirty="0" smtClean="0"/>
              <a:t>RACP Health Benefits of Good Work web page</a:t>
            </a:r>
          </a:p>
          <a:p>
            <a:pPr marL="82296" indent="0">
              <a:buNone/>
            </a:pPr>
            <a:endParaRPr lang="en-AU" sz="1800" dirty="0" smtClean="0"/>
          </a:p>
          <a:p>
            <a:pPr lvl="3">
              <a:buClr>
                <a:srgbClr val="0070C0"/>
              </a:buClr>
              <a:buFont typeface="Wingdings" panose="05000000000000000000" pitchFamily="2" charset="2"/>
              <a:buChar char="ü"/>
            </a:pPr>
            <a:r>
              <a:rPr lang="en-AU" sz="1400" dirty="0" smtClean="0"/>
              <a:t>Dedicated resource section </a:t>
            </a:r>
            <a:r>
              <a:rPr lang="en-AU" sz="1400" b="1" dirty="0" smtClean="0">
                <a:solidFill>
                  <a:srgbClr val="0070C0"/>
                </a:solidFill>
              </a:rPr>
              <a:t>www.racp.edu.au</a:t>
            </a:r>
          </a:p>
          <a:p>
            <a:pPr marL="1097280" lvl="4" indent="0">
              <a:buClr>
                <a:srgbClr val="0070C0"/>
              </a:buClr>
              <a:buNone/>
            </a:pPr>
            <a:r>
              <a:rPr lang="en-AU" sz="1300" dirty="0" smtClean="0">
                <a:hlinkClick r:id="rId3"/>
              </a:rPr>
              <a:t>https://www.racp.edu.au/advocacy/division-faculty-and-chapter-priorities/faculty-of-occupational-environmental-medicine/health-benefits-of-good-work</a:t>
            </a:r>
            <a:endParaRPr lang="en-AU" sz="1300" dirty="0" smtClean="0"/>
          </a:p>
          <a:p>
            <a:pPr lvl="3">
              <a:buClr>
                <a:srgbClr val="0070C0"/>
              </a:buClr>
              <a:buFont typeface="Wingdings" panose="05000000000000000000" pitchFamily="2" charset="2"/>
              <a:buChar char="ü"/>
            </a:pPr>
            <a:r>
              <a:rPr lang="en-AU" sz="1400" dirty="0" smtClean="0"/>
              <a:t>Industry </a:t>
            </a:r>
            <a:r>
              <a:rPr lang="en-AU" sz="1400" dirty="0"/>
              <a:t>forum </a:t>
            </a:r>
            <a:r>
              <a:rPr lang="en-AU" sz="1400" dirty="0" smtClean="0"/>
              <a:t>reference material</a:t>
            </a:r>
          </a:p>
          <a:p>
            <a:pPr marL="82296" indent="0">
              <a:buNone/>
            </a:pPr>
            <a:endParaRPr lang="en-US" sz="1800" dirty="0"/>
          </a:p>
          <a:p>
            <a:pPr marL="368046" indent="-285750"/>
            <a:r>
              <a:rPr lang="en-AU" sz="1800" dirty="0" smtClean="0"/>
              <a:t>Bi-annual Newsletter</a:t>
            </a:r>
          </a:p>
          <a:p>
            <a:pPr marL="368046" indent="-285750"/>
            <a:r>
              <a:rPr lang="en-AU" sz="1800" dirty="0" smtClean="0"/>
              <a:t>HBGW Forums</a:t>
            </a:r>
          </a:p>
          <a:p>
            <a:pPr marL="368046" indent="-285750"/>
            <a:r>
              <a:rPr lang="en-AU" sz="1800" dirty="0" smtClean="0"/>
              <a:t>Access to Signatory’s to share learnings through case studies</a:t>
            </a:r>
          </a:p>
          <a:p>
            <a:pPr marL="368046" indent="-285750"/>
            <a:r>
              <a:rPr lang="en-AU" sz="1800" dirty="0" smtClean="0"/>
              <a:t>Business Case</a:t>
            </a:r>
            <a:endParaRPr lang="en-AU" sz="1800" dirty="0"/>
          </a:p>
        </p:txBody>
      </p:sp>
    </p:spTree>
    <p:extLst>
      <p:ext uri="{BB962C8B-B14F-4D97-AF65-F5344CB8AC3E}">
        <p14:creationId xmlns:p14="http://schemas.microsoft.com/office/powerpoint/2010/main" val="3701774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498080" cy="648072"/>
          </a:xfrm>
        </p:spPr>
        <p:txBody>
          <a:bodyPr>
            <a:normAutofit/>
          </a:bodyPr>
          <a:lstStyle/>
          <a:p>
            <a:r>
              <a:rPr lang="en-AU" sz="2400" dirty="0" smtClean="0">
                <a:effectLst/>
              </a:rPr>
              <a:t>Realising the HBGW Business Case</a:t>
            </a:r>
            <a:endParaRPr lang="en-AU" sz="2400" dirty="0"/>
          </a:p>
        </p:txBody>
      </p:sp>
      <p:sp>
        <p:nvSpPr>
          <p:cNvPr id="3" name="Content Placeholder 2"/>
          <p:cNvSpPr>
            <a:spLocks noGrp="1"/>
          </p:cNvSpPr>
          <p:nvPr>
            <p:ph idx="1"/>
          </p:nvPr>
        </p:nvSpPr>
        <p:spPr>
          <a:xfrm>
            <a:off x="539552" y="1484784"/>
            <a:ext cx="8064896" cy="3240360"/>
          </a:xfrm>
        </p:spPr>
        <p:txBody>
          <a:bodyPr>
            <a:normAutofit/>
          </a:bodyPr>
          <a:lstStyle/>
          <a:p>
            <a:r>
              <a:rPr lang="en-US" sz="1900" dirty="0" smtClean="0"/>
              <a:t>This </a:t>
            </a:r>
            <a:r>
              <a:rPr lang="en-US" sz="1900" dirty="0"/>
              <a:t>business case </a:t>
            </a:r>
            <a:r>
              <a:rPr lang="en-US" sz="1900" dirty="0" smtClean="0"/>
              <a:t>is an </a:t>
            </a:r>
            <a:r>
              <a:rPr lang="en-US" sz="1900" dirty="0"/>
              <a:t>initiative of the </a:t>
            </a:r>
            <a:r>
              <a:rPr lang="en-US" sz="1900" dirty="0" smtClean="0"/>
              <a:t>SSG </a:t>
            </a:r>
          </a:p>
          <a:p>
            <a:r>
              <a:rPr lang="en-AU" sz="1900" dirty="0" smtClean="0"/>
              <a:t>The template </a:t>
            </a:r>
            <a:r>
              <a:rPr lang="en-AU" sz="1900" dirty="0"/>
              <a:t>has been created to assist in the operationalization of </a:t>
            </a:r>
            <a:r>
              <a:rPr lang="en-AU" sz="1900" dirty="0" smtClean="0"/>
              <a:t>HBGW in your organisation.</a:t>
            </a:r>
          </a:p>
          <a:p>
            <a:r>
              <a:rPr lang="en-US" sz="1900" dirty="0" smtClean="0"/>
              <a:t>Intention </a:t>
            </a:r>
            <a:r>
              <a:rPr lang="en-US" sz="1900" dirty="0"/>
              <a:t>is to provide you with easy access to information which supports </a:t>
            </a:r>
            <a:r>
              <a:rPr lang="en-US" sz="1900" b="1" i="1" dirty="0">
                <a:solidFill>
                  <a:srgbClr val="0070C0"/>
                </a:solidFill>
              </a:rPr>
              <a:t>implementation</a:t>
            </a:r>
            <a:r>
              <a:rPr lang="en-US" sz="1900" dirty="0"/>
              <a:t> and </a:t>
            </a:r>
            <a:r>
              <a:rPr lang="en-US" sz="1900" b="1" i="1" dirty="0">
                <a:solidFill>
                  <a:srgbClr val="0070C0"/>
                </a:solidFill>
              </a:rPr>
              <a:t>evaluation</a:t>
            </a:r>
            <a:r>
              <a:rPr lang="en-US" sz="1900" dirty="0"/>
              <a:t> of an evidence based Health Benefits of Good Work Program.  </a:t>
            </a:r>
            <a:endParaRPr lang="en-US" sz="1900" dirty="0" smtClean="0"/>
          </a:p>
          <a:p>
            <a:r>
              <a:rPr lang="en-US" sz="1900" dirty="0" smtClean="0"/>
              <a:t>It is a guide that allows </a:t>
            </a:r>
            <a:r>
              <a:rPr lang="en-US" sz="1900" dirty="0"/>
              <a:t>you to plan for and track key initiatives to determine the cost-effectiveness of your investment.</a:t>
            </a:r>
            <a:endParaRPr lang="en-AU" sz="1900" dirty="0"/>
          </a:p>
          <a:p>
            <a:endParaRPr lang="en-US" sz="1900" dirty="0" smtClean="0"/>
          </a:p>
          <a:p>
            <a:endParaRPr lang="en-AU" dirty="0"/>
          </a:p>
        </p:txBody>
      </p:sp>
    </p:spTree>
    <p:extLst>
      <p:ext uri="{BB962C8B-B14F-4D97-AF65-F5344CB8AC3E}">
        <p14:creationId xmlns:p14="http://schemas.microsoft.com/office/powerpoint/2010/main" val="388432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539552" y="620688"/>
            <a:ext cx="8183880" cy="529856"/>
          </a:xfrm>
        </p:spPr>
        <p:txBody>
          <a:bodyPr>
            <a:normAutofit/>
          </a:bodyPr>
          <a:lstStyle/>
          <a:p>
            <a:r>
              <a:rPr lang="en-US" sz="2800" dirty="0" smtClean="0"/>
              <a:t>Scope of the Business Plan</a:t>
            </a:r>
            <a:endParaRPr lang="en-US" sz="2800" dirty="0"/>
          </a:p>
        </p:txBody>
      </p:sp>
      <p:graphicFrame>
        <p:nvGraphicFramePr>
          <p:cNvPr id="4" name="Diagram 4"/>
          <p:cNvGraphicFramePr>
            <a:graphicFrameLocks noGrp="1"/>
          </p:cNvGraphicFramePr>
          <p:nvPr>
            <p:ph idx="1"/>
            <p:extLst>
              <p:ext uri="{D42A27DB-BD31-4B8C-83A1-F6EECF244321}">
                <p14:modId xmlns:p14="http://schemas.microsoft.com/office/powerpoint/2010/main" val="2650955805"/>
              </p:ext>
            </p:extLst>
          </p:nvPr>
        </p:nvGraphicFramePr>
        <p:xfrm>
          <a:off x="971600" y="1340768"/>
          <a:ext cx="6733058" cy="3350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99592" y="2380818"/>
            <a:ext cx="1512168" cy="400110"/>
          </a:xfrm>
          <a:prstGeom prst="rect">
            <a:avLst/>
          </a:prstGeom>
          <a:noFill/>
        </p:spPr>
        <p:txBody>
          <a:bodyPr wrap="square" rtlCol="0">
            <a:spAutoFit/>
          </a:bodyPr>
          <a:lstStyle/>
          <a:p>
            <a:pPr algn="ctr"/>
            <a:r>
              <a:rPr lang="en-AU" sz="2000" dirty="0"/>
              <a:t>2</a:t>
            </a:r>
          </a:p>
        </p:txBody>
      </p:sp>
      <p:sp>
        <p:nvSpPr>
          <p:cNvPr id="6" name="TextBox 5"/>
          <p:cNvSpPr txBox="1"/>
          <p:nvPr/>
        </p:nvSpPr>
        <p:spPr>
          <a:xfrm>
            <a:off x="881352" y="3244914"/>
            <a:ext cx="1530408" cy="400110"/>
          </a:xfrm>
          <a:prstGeom prst="rect">
            <a:avLst/>
          </a:prstGeom>
          <a:noFill/>
        </p:spPr>
        <p:txBody>
          <a:bodyPr wrap="square" rtlCol="0">
            <a:spAutoFit/>
          </a:bodyPr>
          <a:lstStyle/>
          <a:p>
            <a:pPr algn="ctr"/>
            <a:r>
              <a:rPr lang="en-AU" sz="2000" dirty="0"/>
              <a:t>3</a:t>
            </a:r>
          </a:p>
        </p:txBody>
      </p:sp>
      <p:sp>
        <p:nvSpPr>
          <p:cNvPr id="7" name="TextBox 6"/>
          <p:cNvSpPr txBox="1"/>
          <p:nvPr/>
        </p:nvSpPr>
        <p:spPr>
          <a:xfrm>
            <a:off x="881352" y="4109010"/>
            <a:ext cx="1512168" cy="400110"/>
          </a:xfrm>
          <a:prstGeom prst="rect">
            <a:avLst/>
          </a:prstGeom>
          <a:noFill/>
        </p:spPr>
        <p:txBody>
          <a:bodyPr wrap="square" rtlCol="0">
            <a:spAutoFit/>
          </a:bodyPr>
          <a:lstStyle/>
          <a:p>
            <a:pPr algn="ctr"/>
            <a:r>
              <a:rPr lang="en-AU" sz="2000" dirty="0"/>
              <a:t>4</a:t>
            </a:r>
          </a:p>
        </p:txBody>
      </p:sp>
      <p:sp>
        <p:nvSpPr>
          <p:cNvPr id="8" name="TextBox 7"/>
          <p:cNvSpPr txBox="1"/>
          <p:nvPr/>
        </p:nvSpPr>
        <p:spPr>
          <a:xfrm>
            <a:off x="971600" y="1468815"/>
            <a:ext cx="1512168" cy="400110"/>
          </a:xfrm>
          <a:prstGeom prst="rect">
            <a:avLst/>
          </a:prstGeom>
          <a:noFill/>
        </p:spPr>
        <p:txBody>
          <a:bodyPr wrap="square" rtlCol="0">
            <a:spAutoFit/>
          </a:bodyPr>
          <a:lstStyle/>
          <a:p>
            <a:pPr algn="ctr"/>
            <a:r>
              <a:rPr lang="en-AU" sz="2000" dirty="0" smtClean="0"/>
              <a:t>1</a:t>
            </a:r>
            <a:endParaRPr lang="en-AU" sz="2000" dirty="0"/>
          </a:p>
        </p:txBody>
      </p:sp>
      <p:sp>
        <p:nvSpPr>
          <p:cNvPr id="9" name="TextBox 8"/>
          <p:cNvSpPr txBox="1"/>
          <p:nvPr/>
        </p:nvSpPr>
        <p:spPr>
          <a:xfrm>
            <a:off x="655089" y="5085184"/>
            <a:ext cx="4392488" cy="769441"/>
          </a:xfrm>
          <a:prstGeom prst="rect">
            <a:avLst/>
          </a:prstGeom>
          <a:noFill/>
        </p:spPr>
        <p:txBody>
          <a:bodyPr wrap="square" rtlCol="0">
            <a:spAutoFit/>
          </a:bodyPr>
          <a:lstStyle/>
          <a:p>
            <a:r>
              <a:rPr lang="en-AU" sz="1100" i="1" dirty="0" smtClean="0">
                <a:solidFill>
                  <a:srgbClr val="002060"/>
                </a:solidFill>
              </a:rPr>
              <a:t>Interested in applying the business case in your organisation; speak with members of the SSG Workforce engagement Sub-Committee; contact details at the end of presentation.</a:t>
            </a:r>
            <a:endParaRPr lang="en-AU" sz="1100" i="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480060" y="548680"/>
            <a:ext cx="8183880" cy="504056"/>
          </a:xfrm>
        </p:spPr>
        <p:txBody>
          <a:bodyPr>
            <a:normAutofit fontScale="90000"/>
          </a:bodyPr>
          <a:lstStyle/>
          <a:p>
            <a:r>
              <a:rPr lang="en-US" sz="2800" dirty="0" smtClean="0"/>
              <a:t>Other Initiatives…</a:t>
            </a:r>
            <a:endParaRPr lang="en-US" sz="2800" dirty="0"/>
          </a:p>
        </p:txBody>
      </p:sp>
      <p:sp>
        <p:nvSpPr>
          <p:cNvPr id="10" name="TextBox 9"/>
          <p:cNvSpPr txBox="1"/>
          <p:nvPr/>
        </p:nvSpPr>
        <p:spPr>
          <a:xfrm>
            <a:off x="611560" y="1196752"/>
            <a:ext cx="7920880" cy="3416320"/>
          </a:xfrm>
          <a:prstGeom prst="rect">
            <a:avLst/>
          </a:prstGeom>
          <a:noFill/>
        </p:spPr>
        <p:txBody>
          <a:bodyPr wrap="square" rtlCol="0">
            <a:spAutoFit/>
          </a:bodyPr>
          <a:lstStyle/>
          <a:p>
            <a:endParaRPr lang="en-AU" dirty="0"/>
          </a:p>
          <a:p>
            <a:pPr marL="342900" indent="-342900">
              <a:buClr>
                <a:srgbClr val="0070C0"/>
              </a:buClr>
              <a:buFont typeface="Arial" panose="020B0604020202020204" pitchFamily="34" charset="0"/>
              <a:buChar char="•"/>
            </a:pPr>
            <a:r>
              <a:rPr lang="en-AU" dirty="0" smtClean="0"/>
              <a:t>Developing HBGW resources for stakeholders </a:t>
            </a:r>
          </a:p>
          <a:p>
            <a:pPr marL="342900" indent="-342900">
              <a:buClr>
                <a:srgbClr val="0070C0"/>
              </a:buClr>
              <a:buFont typeface="Arial" panose="020B0604020202020204" pitchFamily="34" charset="0"/>
              <a:buChar char="•"/>
            </a:pPr>
            <a:r>
              <a:rPr lang="en-AU" dirty="0" smtClean="0"/>
              <a:t>Establish alliances and partnerships within the community and educations sectors</a:t>
            </a:r>
          </a:p>
          <a:p>
            <a:pPr marL="342900" indent="-342900">
              <a:buClr>
                <a:srgbClr val="0070C0"/>
              </a:buClr>
              <a:buFont typeface="Arial" panose="020B0604020202020204" pitchFamily="34" charset="0"/>
              <a:buChar char="•"/>
            </a:pPr>
            <a:r>
              <a:rPr lang="en-AU" dirty="0" smtClean="0"/>
              <a:t>Combine the HBGW focus into existing industry recognition and awards programmes</a:t>
            </a:r>
          </a:p>
          <a:p>
            <a:pPr marL="342900" indent="-342900">
              <a:buClr>
                <a:srgbClr val="0070C0"/>
              </a:buClr>
              <a:buFont typeface="Arial" panose="020B0604020202020204" pitchFamily="34" charset="0"/>
              <a:buChar char="•"/>
            </a:pPr>
            <a:r>
              <a:rPr lang="en-AU" dirty="0" smtClean="0"/>
              <a:t>Implementation and shared learnings from application of the business case </a:t>
            </a:r>
          </a:p>
          <a:p>
            <a:pPr marL="342900" indent="-342900">
              <a:buClr>
                <a:srgbClr val="0070C0"/>
              </a:buClr>
              <a:buFont typeface="Arial" panose="020B0604020202020204" pitchFamily="34" charset="0"/>
              <a:buChar char="•"/>
            </a:pPr>
            <a:r>
              <a:rPr lang="en-AU" dirty="0" smtClean="0"/>
              <a:t>Build profile through engagement with signatory base </a:t>
            </a:r>
          </a:p>
          <a:p>
            <a:pPr marL="342900" indent="-342900">
              <a:buClr>
                <a:srgbClr val="0070C0"/>
              </a:buClr>
              <a:buFont typeface="Arial" panose="020B0604020202020204" pitchFamily="34" charset="0"/>
              <a:buChar char="•"/>
            </a:pPr>
            <a:r>
              <a:rPr lang="en-AU" dirty="0" smtClean="0"/>
              <a:t>Identify common hurdles between employers &amp; Insurers </a:t>
            </a:r>
          </a:p>
          <a:p>
            <a:pPr marL="342900" indent="-342900">
              <a:buClr>
                <a:srgbClr val="0070C0"/>
              </a:buClr>
              <a:buFont typeface="Arial" panose="020B0604020202020204" pitchFamily="34" charset="0"/>
              <a:buChar char="•"/>
            </a:pPr>
            <a:r>
              <a:rPr lang="en-AU" dirty="0" smtClean="0"/>
              <a:t>Translating HBGW into behavioural change</a:t>
            </a:r>
            <a:endParaRPr lang="en-AU" dirty="0"/>
          </a:p>
          <a:p>
            <a:pPr>
              <a:buClr>
                <a:srgbClr val="0070C0"/>
              </a:buClr>
            </a:pPr>
            <a:endParaRPr lang="en-AU" b="1" dirty="0"/>
          </a:p>
        </p:txBody>
      </p:sp>
    </p:spTree>
    <p:extLst>
      <p:ext uri="{BB962C8B-B14F-4D97-AF65-F5344CB8AC3E}">
        <p14:creationId xmlns:p14="http://schemas.microsoft.com/office/powerpoint/2010/main" val="224202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480060" y="620688"/>
            <a:ext cx="8183880" cy="504056"/>
          </a:xfrm>
        </p:spPr>
        <p:txBody>
          <a:bodyPr>
            <a:normAutofit fontScale="90000"/>
          </a:bodyPr>
          <a:lstStyle/>
          <a:p>
            <a:r>
              <a:rPr lang="en-US" sz="2800" dirty="0" smtClean="0"/>
              <a:t>Working together…</a:t>
            </a:r>
            <a:endParaRPr lang="en-US" sz="2800" dirty="0"/>
          </a:p>
        </p:txBody>
      </p:sp>
      <p:sp>
        <p:nvSpPr>
          <p:cNvPr id="10" name="TextBox 9"/>
          <p:cNvSpPr txBox="1"/>
          <p:nvPr/>
        </p:nvSpPr>
        <p:spPr>
          <a:xfrm>
            <a:off x="624176" y="1124744"/>
            <a:ext cx="7920880" cy="4524315"/>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AU" dirty="0" smtClean="0"/>
              <a:t>The SSG is keen to partner with other parties to progress the initiatives of work of the group.  You do not have to be an existing signatory to participate.  This can be done by</a:t>
            </a:r>
            <a:endParaRPr lang="en-AU" dirty="0"/>
          </a:p>
          <a:p>
            <a:pPr marL="742950" lvl="1" indent="-285750">
              <a:buClr>
                <a:srgbClr val="0070C0"/>
              </a:buClr>
              <a:buFont typeface="Wingdings" panose="05000000000000000000" pitchFamily="2" charset="2"/>
              <a:buChar char="Ø"/>
            </a:pPr>
            <a:r>
              <a:rPr lang="en-AU" dirty="0" smtClean="0"/>
              <a:t>Invitation to join a working party;</a:t>
            </a:r>
          </a:p>
          <a:p>
            <a:pPr marL="742950" lvl="1" indent="-285750">
              <a:buClr>
                <a:srgbClr val="0070C0"/>
              </a:buClr>
              <a:buFont typeface="Wingdings" panose="05000000000000000000" pitchFamily="2" charset="2"/>
              <a:buChar char="Ø"/>
            </a:pPr>
            <a:r>
              <a:rPr lang="en-AU" dirty="0" smtClean="0"/>
              <a:t>Nominating or expressing interest in work with the SSG members on a particular initiative;</a:t>
            </a:r>
          </a:p>
          <a:p>
            <a:pPr marL="742950" lvl="1" indent="-285750">
              <a:buClr>
                <a:srgbClr val="0070C0"/>
              </a:buClr>
              <a:buFont typeface="Wingdings" panose="05000000000000000000" pitchFamily="2" charset="2"/>
              <a:buChar char="Ø"/>
            </a:pPr>
            <a:r>
              <a:rPr lang="en-AU" dirty="0" smtClean="0"/>
              <a:t>Participation may be for a defined period or the entire duration of a project or initiative.</a:t>
            </a:r>
          </a:p>
          <a:p>
            <a:pPr lvl="1">
              <a:buClr>
                <a:srgbClr val="0070C0"/>
              </a:buClr>
            </a:pPr>
            <a:endParaRPr lang="en-AU" dirty="0"/>
          </a:p>
          <a:p>
            <a:pPr marL="285750" indent="-285750">
              <a:buClr>
                <a:srgbClr val="0070C0"/>
              </a:buClr>
              <a:buFont typeface="Arial" panose="020B0604020202020204" pitchFamily="34" charset="0"/>
              <a:buChar char="•"/>
            </a:pPr>
            <a:r>
              <a:rPr lang="en-US" dirty="0"/>
              <a:t>A primary goal of the </a:t>
            </a:r>
            <a:r>
              <a:rPr lang="en-US" dirty="0" smtClean="0"/>
              <a:t>SSG is </a:t>
            </a:r>
            <a:r>
              <a:rPr lang="en-US" dirty="0"/>
              <a:t>to share </a:t>
            </a:r>
            <a:r>
              <a:rPr lang="en-US" dirty="0" smtClean="0"/>
              <a:t>information, </a:t>
            </a:r>
            <a:r>
              <a:rPr lang="en-US" dirty="0"/>
              <a:t>particularly the success stories associated with the implementation of the Health Benefits of Good Work.  </a:t>
            </a:r>
            <a:endParaRPr lang="en-US" dirty="0" smtClean="0"/>
          </a:p>
          <a:p>
            <a:pPr marL="285750" indent="-285750">
              <a:buClr>
                <a:srgbClr val="0070C0"/>
              </a:buClr>
              <a:buFont typeface="Arial" panose="020B0604020202020204" pitchFamily="34" charset="0"/>
              <a:buChar char="•"/>
            </a:pPr>
            <a:endParaRPr lang="en-US" dirty="0"/>
          </a:p>
          <a:p>
            <a:pPr marL="285750" indent="-285750">
              <a:buClr>
                <a:srgbClr val="0070C0"/>
              </a:buClr>
              <a:buFont typeface="Arial" panose="020B0604020202020204" pitchFamily="34" charset="0"/>
              <a:buChar char="•"/>
            </a:pPr>
            <a:r>
              <a:rPr lang="en-US" dirty="0" smtClean="0"/>
              <a:t>If you would like to participate; support the SSG or obtain more information please connect with members of the SSG.</a:t>
            </a:r>
          </a:p>
          <a:p>
            <a:endParaRPr lang="en-AU" b="1" dirty="0"/>
          </a:p>
        </p:txBody>
      </p:sp>
    </p:spTree>
    <p:extLst>
      <p:ext uri="{BB962C8B-B14F-4D97-AF65-F5344CB8AC3E}">
        <p14:creationId xmlns:p14="http://schemas.microsoft.com/office/powerpoint/2010/main" val="1290799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480060" y="548680"/>
            <a:ext cx="8183880" cy="504056"/>
          </a:xfrm>
        </p:spPr>
        <p:txBody>
          <a:bodyPr>
            <a:normAutofit fontScale="90000"/>
          </a:bodyPr>
          <a:lstStyle/>
          <a:p>
            <a:r>
              <a:rPr lang="en-US" sz="2800" dirty="0" smtClean="0"/>
              <a:t>Contact Points</a:t>
            </a:r>
            <a:endParaRPr lang="en-US" sz="2800" dirty="0"/>
          </a:p>
        </p:txBody>
      </p:sp>
      <p:sp>
        <p:nvSpPr>
          <p:cNvPr id="10" name="TextBox 9"/>
          <p:cNvSpPr txBox="1"/>
          <p:nvPr/>
        </p:nvSpPr>
        <p:spPr>
          <a:xfrm>
            <a:off x="611560" y="1772816"/>
            <a:ext cx="7920880" cy="4493538"/>
          </a:xfrm>
          <a:prstGeom prst="rect">
            <a:avLst/>
          </a:prstGeom>
          <a:noFill/>
        </p:spPr>
        <p:txBody>
          <a:bodyPr wrap="square" rtlCol="0">
            <a:spAutoFit/>
          </a:bodyPr>
          <a:lstStyle/>
          <a:p>
            <a:pPr marL="285750" indent="-285750">
              <a:buFont typeface="Arial" panose="020B0604020202020204" pitchFamily="34" charset="0"/>
              <a:buChar char="•"/>
            </a:pPr>
            <a:r>
              <a:rPr lang="en-AU" dirty="0" smtClean="0">
                <a:hlinkClick r:id="rId3"/>
              </a:rPr>
              <a:t>RACP Website</a:t>
            </a:r>
            <a:endParaRPr lang="en-AU" dirty="0" smtClean="0"/>
          </a:p>
          <a:p>
            <a:pPr marL="285750" indent="-285750">
              <a:buFont typeface="Arial" panose="020B0604020202020204" pitchFamily="34" charset="0"/>
              <a:buChar char="•"/>
            </a:pPr>
            <a:r>
              <a:rPr lang="en-AU" b="1" dirty="0" smtClean="0"/>
              <a:t>Executive</a:t>
            </a:r>
            <a:r>
              <a:rPr lang="en-AU" dirty="0" smtClean="0"/>
              <a:t> </a:t>
            </a:r>
          </a:p>
          <a:p>
            <a:pPr marL="1200150" lvl="2" indent="-285750">
              <a:buFont typeface="Arial" panose="020B0604020202020204" pitchFamily="34" charset="0"/>
              <a:buChar char="•"/>
            </a:pPr>
            <a:r>
              <a:rPr lang="en-AU" dirty="0" smtClean="0"/>
              <a:t>Suzanne Jones, Xchanging</a:t>
            </a:r>
          </a:p>
          <a:p>
            <a:pPr marL="1200150" lvl="2" indent="-285750">
              <a:buFont typeface="Arial" panose="020B0604020202020204" pitchFamily="34" charset="0"/>
              <a:buChar char="•"/>
            </a:pPr>
            <a:r>
              <a:rPr lang="en-AU" dirty="0" smtClean="0"/>
              <a:t>Morag Fitzsimons, WCD</a:t>
            </a:r>
          </a:p>
          <a:p>
            <a:pPr marL="1200150" lvl="2" indent="-285750">
              <a:buFont typeface="Arial" panose="020B0604020202020204" pitchFamily="34" charset="0"/>
              <a:buChar char="•"/>
            </a:pPr>
            <a:r>
              <a:rPr lang="en-AU" dirty="0" smtClean="0"/>
              <a:t>Annette Williams, ARPA</a:t>
            </a:r>
          </a:p>
          <a:p>
            <a:pPr marL="285750" indent="-285750">
              <a:buFont typeface="Arial" panose="020B0604020202020204" pitchFamily="34" charset="0"/>
              <a:buChar char="•"/>
            </a:pPr>
            <a:r>
              <a:rPr lang="en-AU" b="1" dirty="0" smtClean="0"/>
              <a:t>Workplace Engagement Sub-Committee</a:t>
            </a:r>
          </a:p>
          <a:p>
            <a:pPr marL="1200150" lvl="2" indent="-285750">
              <a:buFont typeface="Arial" panose="020B0604020202020204" pitchFamily="34" charset="0"/>
              <a:buChar char="•"/>
            </a:pPr>
            <a:r>
              <a:rPr lang="en-AU" dirty="0" smtClean="0"/>
              <a:t>Nikki Brouwers, The Interact Group</a:t>
            </a:r>
          </a:p>
          <a:p>
            <a:pPr marL="1200150" lvl="2" indent="-285750">
              <a:buFont typeface="Arial" panose="020B0604020202020204" pitchFamily="34" charset="0"/>
              <a:buChar char="•"/>
            </a:pPr>
            <a:r>
              <a:rPr lang="en-AU" dirty="0" smtClean="0"/>
              <a:t>Rebecca Parton, ComCare</a:t>
            </a:r>
          </a:p>
          <a:p>
            <a:pPr marL="1200150" lvl="2" indent="-285750">
              <a:buFont typeface="Arial" panose="020B0604020202020204" pitchFamily="34" charset="0"/>
              <a:buChar char="•"/>
            </a:pPr>
            <a:r>
              <a:rPr lang="en-AU" dirty="0" smtClean="0"/>
              <a:t>Mary Maini, Financial Services Council</a:t>
            </a:r>
          </a:p>
          <a:p>
            <a:pPr marL="1200150" lvl="2" indent="-285750">
              <a:buFont typeface="Arial" panose="020B0604020202020204" pitchFamily="34" charset="0"/>
              <a:buChar char="•"/>
            </a:pPr>
            <a:r>
              <a:rPr lang="en-AU" dirty="0" smtClean="0"/>
              <a:t>Sue Richardson, ASIEQ via </a:t>
            </a:r>
          </a:p>
          <a:p>
            <a:pPr lvl="3"/>
            <a:r>
              <a:rPr lang="en-AU" smtClean="0">
                <a:hlinkClick r:id="rId4"/>
              </a:rPr>
              <a:t>asieq@asieq.com.au</a:t>
            </a:r>
            <a:endParaRPr lang="en-AU" dirty="0" smtClean="0"/>
          </a:p>
          <a:p>
            <a:pPr lvl="2"/>
            <a:endParaRPr lang="en-AU" dirty="0"/>
          </a:p>
          <a:p>
            <a:pPr>
              <a:defRPr/>
            </a:pPr>
            <a:endParaRPr lang="en-US" dirty="0"/>
          </a:p>
          <a:p>
            <a:pPr>
              <a:defRPr/>
            </a:pPr>
            <a:endParaRPr lang="en-US" dirty="0"/>
          </a:p>
          <a:p>
            <a:pPr>
              <a:defRPr/>
            </a:pPr>
            <a:endParaRPr lang="en-US" sz="1600" dirty="0"/>
          </a:p>
          <a:p>
            <a:endParaRPr lang="en-AU" b="1" dirty="0"/>
          </a:p>
        </p:txBody>
      </p:sp>
    </p:spTree>
    <p:extLst>
      <p:ext uri="{BB962C8B-B14F-4D97-AF65-F5344CB8AC3E}">
        <p14:creationId xmlns:p14="http://schemas.microsoft.com/office/powerpoint/2010/main" val="38608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183" y="1196752"/>
            <a:ext cx="7772400" cy="914400"/>
          </a:xfrm>
        </p:spPr>
        <p:txBody>
          <a:bodyPr/>
          <a:lstStyle/>
          <a:p>
            <a:pPr algn="ctr"/>
            <a:endParaRPr lang="en-AU" b="1" dirty="0" smtClean="0">
              <a:solidFill>
                <a:srgbClr val="0070C0"/>
              </a:solidFill>
            </a:endParaRPr>
          </a:p>
          <a:p>
            <a:pPr algn="ctr"/>
            <a:r>
              <a:rPr lang="en-AU" b="1" dirty="0" smtClean="0">
                <a:solidFill>
                  <a:srgbClr val="0070C0"/>
                </a:solidFill>
              </a:rPr>
              <a:t>Office of Industrial Relations, Qld </a:t>
            </a:r>
            <a:endParaRPr lang="en-AU" b="1" dirty="0">
              <a:solidFill>
                <a:srgbClr val="0070C0"/>
              </a:solidFill>
            </a:endParaRPr>
          </a:p>
        </p:txBody>
      </p:sp>
      <p:pic>
        <p:nvPicPr>
          <p:cNvPr id="4" name="Picture 3" descr="RACP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1" y="5387791"/>
            <a:ext cx="12414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O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373216"/>
            <a:ext cx="1828800" cy="93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1134" y="764704"/>
            <a:ext cx="7920880" cy="523220"/>
          </a:xfrm>
          <a:prstGeom prst="rect">
            <a:avLst/>
          </a:prstGeom>
          <a:noFill/>
        </p:spPr>
        <p:txBody>
          <a:bodyPr wrap="square" rtlCol="0">
            <a:spAutoFit/>
          </a:bodyPr>
          <a:lstStyle/>
          <a:p>
            <a:pPr algn="ctr"/>
            <a:r>
              <a:rPr lang="en-AU" sz="2800" dirty="0" smtClean="0">
                <a:latin typeface="Aharoni" panose="02010803020104030203" pitchFamily="2" charset="-79"/>
                <a:cs typeface="Aharoni" panose="02010803020104030203" pitchFamily="2" charset="-79"/>
              </a:rPr>
              <a:t>Realising the Health Benefits of Good Work</a:t>
            </a:r>
            <a:endParaRPr lang="en-AU" sz="2800" dirty="0">
              <a:latin typeface="Aharoni" panose="02010803020104030203" pitchFamily="2" charset="-79"/>
              <a:cs typeface="Aharoni" panose="02010803020104030203" pitchFamily="2" charset="-79"/>
            </a:endParaRPr>
          </a:p>
        </p:txBody>
      </p:sp>
      <p:sp>
        <p:nvSpPr>
          <p:cNvPr id="7" name="TextBox 6"/>
          <p:cNvSpPr txBox="1"/>
          <p:nvPr/>
        </p:nvSpPr>
        <p:spPr>
          <a:xfrm>
            <a:off x="641134" y="5013176"/>
            <a:ext cx="2001437" cy="261610"/>
          </a:xfrm>
          <a:prstGeom prst="rect">
            <a:avLst/>
          </a:prstGeom>
          <a:noFill/>
        </p:spPr>
        <p:txBody>
          <a:bodyPr wrap="square" rtlCol="0">
            <a:spAutoFit/>
          </a:bodyPr>
          <a:lstStyle/>
          <a:p>
            <a:r>
              <a:rPr lang="en-AU" sz="1100" dirty="0" smtClean="0">
                <a:hlinkClick r:id="rId6"/>
              </a:rPr>
              <a:t>Video link - </a:t>
            </a:r>
            <a:r>
              <a:rPr lang="en-AU" sz="1100" dirty="0" err="1" smtClean="0">
                <a:hlinkClick r:id="rId6"/>
              </a:rPr>
              <a:t>WorkSafe</a:t>
            </a:r>
            <a:endParaRPr lang="en-AU" sz="1100" dirty="0"/>
          </a:p>
        </p:txBody>
      </p:sp>
      <p:sp>
        <p:nvSpPr>
          <p:cNvPr id="8" name="TextBox 7"/>
          <p:cNvSpPr txBox="1"/>
          <p:nvPr/>
        </p:nvSpPr>
        <p:spPr>
          <a:xfrm>
            <a:off x="2915816" y="5013176"/>
            <a:ext cx="2044824" cy="276999"/>
          </a:xfrm>
          <a:prstGeom prst="rect">
            <a:avLst/>
          </a:prstGeom>
          <a:noFill/>
        </p:spPr>
        <p:txBody>
          <a:bodyPr wrap="square" rtlCol="0">
            <a:spAutoFit/>
          </a:bodyPr>
          <a:lstStyle/>
          <a:p>
            <a:r>
              <a:rPr lang="en-AU" sz="1200" dirty="0" smtClean="0">
                <a:hlinkClick r:id="rId7"/>
              </a:rPr>
              <a:t>Video link – You Tube</a:t>
            </a:r>
            <a:endParaRPr lang="en-AU" sz="1200" dirty="0"/>
          </a:p>
        </p:txBody>
      </p:sp>
      <p:pic>
        <p:nvPicPr>
          <p:cNvPr id="9" name="qe09-1nkxIM"/>
          <p:cNvPicPr>
            <a:picLocks noRot="1" noChangeAspect="1"/>
          </p:cNvPicPr>
          <p:nvPr>
            <a:videoFile r:link="rId1"/>
          </p:nvPr>
        </p:nvPicPr>
        <p:blipFill>
          <a:blip r:embed="rId8"/>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2790460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08920"/>
            <a:ext cx="7772400" cy="820688"/>
          </a:xfrm>
        </p:spPr>
        <p:txBody>
          <a:bodyPr>
            <a:normAutofit/>
          </a:bodyPr>
          <a:lstStyle/>
          <a:p>
            <a:r>
              <a:rPr lang="en-US" sz="1800" dirty="0"/>
              <a:t>Australian Health Benefits of Good Work </a:t>
            </a:r>
            <a:r>
              <a:rPr lang="en-US" sz="1800" dirty="0" smtClean="0"/>
              <a:t/>
            </a:r>
            <a:br>
              <a:rPr lang="en-US" sz="1800" dirty="0" smtClean="0"/>
            </a:br>
            <a:r>
              <a:rPr lang="en-US" sz="1800" dirty="0" smtClean="0"/>
              <a:t>Signatory </a:t>
            </a:r>
            <a:r>
              <a:rPr lang="en-US" sz="1800" dirty="0"/>
              <a:t>Steering Group</a:t>
            </a:r>
            <a:endParaRPr lang="en-AU" sz="1800" dirty="0"/>
          </a:p>
        </p:txBody>
      </p:sp>
      <p:sp>
        <p:nvSpPr>
          <p:cNvPr id="3" name="Subtitle 2"/>
          <p:cNvSpPr>
            <a:spLocks noGrp="1"/>
          </p:cNvSpPr>
          <p:nvPr>
            <p:ph type="subTitle" idx="1"/>
          </p:nvPr>
        </p:nvSpPr>
        <p:spPr/>
        <p:txBody>
          <a:bodyPr/>
          <a:lstStyle/>
          <a:p>
            <a:r>
              <a:rPr lang="en-US" dirty="0" smtClean="0"/>
              <a:t>Sue Richardson</a:t>
            </a:r>
            <a:endParaRPr lang="en-AU" dirty="0"/>
          </a:p>
        </p:txBody>
      </p:sp>
      <p:pic>
        <p:nvPicPr>
          <p:cNvPr id="4" name="Picture 3" descr="RAC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1" y="5387791"/>
            <a:ext cx="12414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5373216"/>
            <a:ext cx="1828800" cy="93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1134" y="764704"/>
            <a:ext cx="7920880" cy="1569660"/>
          </a:xfrm>
          <a:prstGeom prst="rect">
            <a:avLst/>
          </a:prstGeom>
          <a:noFill/>
        </p:spPr>
        <p:txBody>
          <a:bodyPr wrap="square" rtlCol="0">
            <a:spAutoFit/>
          </a:bodyPr>
          <a:lstStyle/>
          <a:p>
            <a:pPr algn="ctr"/>
            <a:r>
              <a:rPr lang="en-AU" sz="4800" dirty="0" smtClean="0">
                <a:latin typeface="Aharoni" panose="02010803020104030203" pitchFamily="2" charset="-79"/>
                <a:cs typeface="Aharoni" panose="02010803020104030203" pitchFamily="2" charset="-79"/>
              </a:rPr>
              <a:t>Realising the Health Benefits of Good Work</a:t>
            </a:r>
            <a:endParaRPr lang="en-AU"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04790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160" y="620688"/>
            <a:ext cx="7973272" cy="4711954"/>
          </a:xfrm>
        </p:spPr>
        <p:txBody>
          <a:bodyPr>
            <a:normAutofit fontScale="55000" lnSpcReduction="20000"/>
          </a:bodyPr>
          <a:lstStyle/>
          <a:p>
            <a:endParaRPr lang="en-US" sz="2900" dirty="0" smtClean="0"/>
          </a:p>
          <a:p>
            <a:pPr marL="0" indent="0">
              <a:buNone/>
            </a:pPr>
            <a:r>
              <a:rPr lang="en-US" sz="3200" b="1" dirty="0">
                <a:solidFill>
                  <a:schemeClr val="accent1"/>
                </a:solidFill>
              </a:rPr>
              <a:t>Australian HBGW Signatory Steering </a:t>
            </a:r>
            <a:r>
              <a:rPr lang="en-US" sz="3200" b="1" dirty="0" smtClean="0">
                <a:solidFill>
                  <a:schemeClr val="accent1"/>
                </a:solidFill>
              </a:rPr>
              <a:t>Group</a:t>
            </a:r>
            <a:endParaRPr lang="en-US" sz="2900" dirty="0"/>
          </a:p>
          <a:p>
            <a:endParaRPr lang="en-US" sz="2900" dirty="0" smtClean="0"/>
          </a:p>
          <a:p>
            <a:r>
              <a:rPr lang="en-US" sz="2900" dirty="0" smtClean="0"/>
              <a:t>The </a:t>
            </a:r>
            <a:r>
              <a:rPr lang="en-US" sz="2900" dirty="0"/>
              <a:t>Australian Faculty of Occupational &amp; Environmental Medicine (AFOEM) established the Health Benefits of Good Work (HBGW) Stakeholder Executive Group in September 2014 to determine the strategic direction for the implementation of health benefits of work into the industry and health sectors to advance the Royal Australasian College of Physicians (RACP) policy. </a:t>
            </a:r>
            <a:endParaRPr lang="en-US" sz="2900" dirty="0" smtClean="0"/>
          </a:p>
          <a:p>
            <a:pPr marL="0" indent="0">
              <a:buNone/>
            </a:pPr>
            <a:endParaRPr lang="en-AU" sz="2900" dirty="0"/>
          </a:p>
          <a:p>
            <a:r>
              <a:rPr lang="en-US" sz="2900" dirty="0"/>
              <a:t>The Stakeholder Executive Group recommended the formation of two steering groups to develop and implement coordinated initiatives into both industry and health sectors</a:t>
            </a:r>
            <a:r>
              <a:rPr lang="en-US" sz="2900" dirty="0" smtClean="0"/>
              <a:t>.</a:t>
            </a:r>
          </a:p>
          <a:p>
            <a:pPr marL="0" indent="0">
              <a:buNone/>
            </a:pPr>
            <a:endParaRPr lang="en-AU" sz="2900" dirty="0"/>
          </a:p>
          <a:p>
            <a:r>
              <a:rPr lang="en-US" sz="2900" dirty="0"/>
              <a:t>The Australian Health Benefits of Good Work (HBGW) </a:t>
            </a:r>
            <a:r>
              <a:rPr lang="en-US" sz="2900" b="1" dirty="0"/>
              <a:t>Signatory Steering Group (SSG) </a:t>
            </a:r>
            <a:r>
              <a:rPr lang="en-US" sz="2900" dirty="0"/>
              <a:t>is the </a:t>
            </a:r>
            <a:r>
              <a:rPr lang="en-US" sz="2900" u="sng" dirty="0"/>
              <a:t>industry</a:t>
            </a:r>
            <a:r>
              <a:rPr lang="en-US" sz="2900" dirty="0"/>
              <a:t> steering group, comprising </a:t>
            </a:r>
            <a:r>
              <a:rPr lang="en-US" sz="2900" dirty="0" smtClean="0"/>
              <a:t>a </a:t>
            </a:r>
            <a:r>
              <a:rPr lang="en-US" sz="2900" dirty="0"/>
              <a:t>range of stakeholders including statutory authorities, healthcare organisations, insurers and national employers. </a:t>
            </a:r>
            <a:endParaRPr lang="en-AU" sz="2900" dirty="0"/>
          </a:p>
          <a:p>
            <a:endParaRPr lang="en-AU" dirty="0"/>
          </a:p>
        </p:txBody>
      </p:sp>
    </p:spTree>
    <p:extLst>
      <p:ext uri="{BB962C8B-B14F-4D97-AF65-F5344CB8AC3E}">
        <p14:creationId xmlns:p14="http://schemas.microsoft.com/office/powerpoint/2010/main" val="256989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548681"/>
            <a:ext cx="8209607" cy="5904508"/>
          </a:xfrm>
        </p:spPr>
        <p:txBody>
          <a:bodyPr>
            <a:normAutofit/>
          </a:bodyPr>
          <a:lstStyle/>
          <a:p>
            <a:pPr marL="0" indent="0">
              <a:buFont typeface="Arial" charset="0"/>
              <a:buNone/>
              <a:defRPr/>
            </a:pPr>
            <a:r>
              <a:rPr lang="en-US" sz="1600" b="1" dirty="0">
                <a:latin typeface="+mn-lt"/>
              </a:rPr>
              <a:t> </a:t>
            </a:r>
            <a:r>
              <a:rPr lang="en-US" sz="1600" b="1" dirty="0">
                <a:solidFill>
                  <a:schemeClr val="accent1"/>
                </a:solidFill>
                <a:latin typeface="+mn-lt"/>
              </a:rPr>
              <a:t>Australian HBGW Signatory Steering Group Membership</a:t>
            </a:r>
          </a:p>
          <a:p>
            <a:pPr marL="0" indent="0">
              <a:buFont typeface="Arial" charset="0"/>
              <a:buNone/>
              <a:defRPr/>
            </a:pPr>
            <a:endParaRPr lang="en-US" sz="1600" dirty="0">
              <a:latin typeface="+mn-lt"/>
            </a:endParaRPr>
          </a:p>
          <a:p>
            <a:pPr marL="283464" lvl="1" indent="0">
              <a:buFont typeface="Arial" panose="020B0604020202020204" pitchFamily="34" charset="0"/>
              <a:buNone/>
              <a:defRPr/>
            </a:pPr>
            <a:r>
              <a:rPr lang="en-US" sz="1400" b="1" dirty="0">
                <a:latin typeface="+mn-lt"/>
              </a:rPr>
              <a:t>Suzanne Jones (Chair)</a:t>
            </a:r>
            <a:r>
              <a:rPr lang="en-US" sz="1400" dirty="0">
                <a:latin typeface="+mn-lt"/>
              </a:rPr>
              <a:t> Xchanging </a:t>
            </a:r>
          </a:p>
          <a:p>
            <a:pPr marL="283464" lvl="1" indent="0">
              <a:buFont typeface="Arial" panose="020B0604020202020204" pitchFamily="34" charset="0"/>
              <a:buNone/>
              <a:defRPr/>
            </a:pPr>
            <a:r>
              <a:rPr lang="en-US" sz="1400" b="1" dirty="0">
                <a:latin typeface="+mn-lt"/>
              </a:rPr>
              <a:t>Morag Fitzsimons (Deputy Chair)</a:t>
            </a:r>
            <a:r>
              <a:rPr lang="en-US" sz="1400" dirty="0">
                <a:latin typeface="+mn-lt"/>
              </a:rPr>
              <a:t> </a:t>
            </a:r>
            <a:r>
              <a:rPr lang="en-US" sz="1400" dirty="0" smtClean="0">
                <a:latin typeface="+mn-lt"/>
              </a:rPr>
              <a:t>WCD</a:t>
            </a:r>
            <a:endParaRPr lang="en-US" sz="1400" dirty="0">
              <a:latin typeface="+mn-lt"/>
            </a:endParaRPr>
          </a:p>
          <a:p>
            <a:pPr marL="283464" lvl="1" indent="0">
              <a:buFont typeface="Arial" panose="020B0604020202020204" pitchFamily="34" charset="0"/>
              <a:buNone/>
              <a:defRPr/>
            </a:pPr>
            <a:endParaRPr lang="en-US" sz="1400" dirty="0">
              <a:latin typeface="+mn-lt"/>
            </a:endParaRPr>
          </a:p>
          <a:p>
            <a:pPr marL="283464" lvl="1" indent="0">
              <a:buFont typeface="Arial" panose="020B0604020202020204" pitchFamily="34" charset="0"/>
              <a:buNone/>
              <a:defRPr/>
            </a:pPr>
            <a:r>
              <a:rPr lang="en-US" sz="1400" b="1" dirty="0">
                <a:latin typeface="+mn-lt"/>
              </a:rPr>
              <a:t>Sue Richardson</a:t>
            </a:r>
            <a:r>
              <a:rPr lang="en-US" sz="1400" dirty="0">
                <a:latin typeface="+mn-lt"/>
              </a:rPr>
              <a:t>, Association of Self-Insured Employers </a:t>
            </a:r>
            <a:r>
              <a:rPr lang="en-US" sz="1400" dirty="0" smtClean="0">
                <a:latin typeface="+mn-lt"/>
              </a:rPr>
              <a:t>Queensland (ASIEQ) </a:t>
            </a:r>
            <a:endParaRPr lang="en-US" sz="1400" dirty="0">
              <a:latin typeface="+mn-lt"/>
            </a:endParaRPr>
          </a:p>
          <a:p>
            <a:pPr marL="283464" lvl="1" indent="0">
              <a:buFont typeface="Arial" panose="020B0604020202020204" pitchFamily="34" charset="0"/>
              <a:buNone/>
              <a:defRPr/>
            </a:pPr>
            <a:r>
              <a:rPr lang="en-US" sz="1400" b="1" dirty="0">
                <a:latin typeface="+mn-lt"/>
              </a:rPr>
              <a:t>Annette Williams</a:t>
            </a:r>
            <a:r>
              <a:rPr lang="en-US" sz="1400" dirty="0">
                <a:latin typeface="+mn-lt"/>
              </a:rPr>
              <a:t>, Australian Rehabilitation Providers Association </a:t>
            </a:r>
          </a:p>
          <a:p>
            <a:pPr marL="283464" lvl="1" indent="0">
              <a:buFont typeface="Arial" panose="020B0604020202020204" pitchFamily="34" charset="0"/>
              <a:buNone/>
              <a:defRPr/>
            </a:pPr>
            <a:r>
              <a:rPr lang="en-US" sz="1400" b="1" dirty="0">
                <a:latin typeface="+mn-lt"/>
              </a:rPr>
              <a:t>Rebecca Parton</a:t>
            </a:r>
            <a:r>
              <a:rPr lang="en-US" sz="1400" dirty="0">
                <a:latin typeface="+mn-lt"/>
              </a:rPr>
              <a:t>, Comcare</a:t>
            </a:r>
          </a:p>
          <a:p>
            <a:pPr marL="283464" lvl="1" indent="0">
              <a:buFont typeface="Arial" panose="020B0604020202020204" pitchFamily="34" charset="0"/>
              <a:buNone/>
              <a:defRPr/>
            </a:pPr>
            <a:r>
              <a:rPr lang="en-US" sz="1400" b="1" dirty="0">
                <a:latin typeface="+mn-lt"/>
              </a:rPr>
              <a:t>Kathryn Hogg</a:t>
            </a:r>
            <a:r>
              <a:rPr lang="en-US" sz="1400" dirty="0">
                <a:latin typeface="+mn-lt"/>
              </a:rPr>
              <a:t>, Employers Mutual</a:t>
            </a:r>
          </a:p>
          <a:p>
            <a:pPr marL="283464" lvl="1" indent="0">
              <a:buFont typeface="Arial" panose="020B0604020202020204" pitchFamily="34" charset="0"/>
              <a:buNone/>
              <a:defRPr/>
            </a:pPr>
            <a:r>
              <a:rPr lang="en-US" sz="1400" b="1" dirty="0">
                <a:latin typeface="+mn-lt"/>
              </a:rPr>
              <a:t>Mary Maini</a:t>
            </a:r>
            <a:r>
              <a:rPr lang="en-US" sz="1400" dirty="0">
                <a:latin typeface="+mn-lt"/>
              </a:rPr>
              <a:t>, Financial Services Council (rotating position)</a:t>
            </a:r>
          </a:p>
          <a:p>
            <a:pPr marL="283464" lvl="1" indent="0">
              <a:buFont typeface="Arial" panose="020B0604020202020204" pitchFamily="34" charset="0"/>
              <a:buNone/>
              <a:defRPr/>
            </a:pPr>
            <a:r>
              <a:rPr lang="en-US" sz="1400" b="1" dirty="0">
                <a:latin typeface="+mn-lt"/>
              </a:rPr>
              <a:t>Ray Collins</a:t>
            </a:r>
            <a:r>
              <a:rPr lang="en-US" sz="1400" dirty="0">
                <a:latin typeface="+mn-lt"/>
              </a:rPr>
              <a:t>, Police Association of New South Wales</a:t>
            </a:r>
          </a:p>
          <a:p>
            <a:pPr marL="283464" lvl="1" indent="0">
              <a:buFont typeface="Arial" panose="020B0604020202020204" pitchFamily="34" charset="0"/>
              <a:buNone/>
              <a:defRPr/>
            </a:pPr>
            <a:r>
              <a:rPr lang="en-US" sz="1400" b="1" dirty="0">
                <a:latin typeface="+mn-lt"/>
              </a:rPr>
              <a:t>Amy Ho</a:t>
            </a:r>
            <a:r>
              <a:rPr lang="en-US" sz="1400" dirty="0">
                <a:latin typeface="+mn-lt"/>
              </a:rPr>
              <a:t>, Royal Australian College of General Practitioners </a:t>
            </a:r>
          </a:p>
          <a:p>
            <a:pPr marL="283464" lvl="1" indent="0">
              <a:buFont typeface="Arial" panose="020B0604020202020204" pitchFamily="34" charset="0"/>
              <a:buNone/>
              <a:defRPr/>
            </a:pPr>
            <a:r>
              <a:rPr lang="en-US" sz="1400" b="1" dirty="0">
                <a:latin typeface="+mn-lt"/>
              </a:rPr>
              <a:t>Carly Van Den Akker</a:t>
            </a:r>
            <a:r>
              <a:rPr lang="en-US" sz="1400" dirty="0">
                <a:latin typeface="+mn-lt"/>
              </a:rPr>
              <a:t> , Swiss Re</a:t>
            </a:r>
          </a:p>
          <a:p>
            <a:pPr marL="283464" lvl="1" indent="0">
              <a:buFont typeface="Arial" panose="020B0604020202020204" pitchFamily="34" charset="0"/>
              <a:buNone/>
              <a:defRPr/>
            </a:pPr>
            <a:r>
              <a:rPr lang="en-US" sz="1400" b="1" dirty="0">
                <a:latin typeface="+mn-lt"/>
              </a:rPr>
              <a:t>Nikki Brouwers</a:t>
            </a:r>
            <a:r>
              <a:rPr lang="en-US" sz="1400" dirty="0">
                <a:latin typeface="+mn-lt"/>
              </a:rPr>
              <a:t>, The Interact Group</a:t>
            </a:r>
          </a:p>
          <a:p>
            <a:pPr marL="283464" lvl="1" indent="0">
              <a:buFont typeface="Arial" panose="020B0604020202020204" pitchFamily="34" charset="0"/>
              <a:buNone/>
              <a:defRPr/>
            </a:pPr>
            <a:r>
              <a:rPr lang="en-US" sz="1400" b="1" dirty="0">
                <a:latin typeface="+mn-lt"/>
              </a:rPr>
              <a:t>Warren Harrex</a:t>
            </a:r>
            <a:r>
              <a:rPr lang="en-US" sz="1400" dirty="0">
                <a:latin typeface="+mn-lt"/>
              </a:rPr>
              <a:t>, Royal Australasian College of Physicians</a:t>
            </a:r>
          </a:p>
          <a:p>
            <a:pPr marL="283464" lvl="1" indent="0">
              <a:buFont typeface="Arial" panose="020B0604020202020204" pitchFamily="34" charset="0"/>
              <a:buNone/>
              <a:defRPr/>
            </a:pPr>
            <a:r>
              <a:rPr lang="en-US" sz="1400" b="1" dirty="0">
                <a:latin typeface="+mn-lt"/>
              </a:rPr>
              <a:t>Megan Buick</a:t>
            </a:r>
            <a:r>
              <a:rPr lang="en-US" sz="1400" dirty="0">
                <a:latin typeface="+mn-lt"/>
              </a:rPr>
              <a:t>, TAC and Victorian WorkCover Authority </a:t>
            </a:r>
          </a:p>
          <a:p>
            <a:pPr marL="283464" lvl="1" indent="0">
              <a:buFont typeface="Arial" panose="020B0604020202020204" pitchFamily="34" charset="0"/>
              <a:buNone/>
              <a:defRPr/>
            </a:pPr>
            <a:endParaRPr lang="en-US" sz="1600" dirty="0">
              <a:latin typeface="+mn-lt"/>
            </a:endParaRPr>
          </a:p>
          <a:p>
            <a:pPr marL="0" indent="0">
              <a:buFont typeface="Arial" charset="0"/>
              <a:buNone/>
              <a:defRPr/>
            </a:pP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69160"/>
            <a:ext cx="2304256" cy="98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4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64704"/>
            <a:ext cx="835292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139952" y="2924944"/>
            <a:ext cx="3312368"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91409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548681"/>
            <a:ext cx="8209607" cy="5904508"/>
          </a:xfrm>
        </p:spPr>
        <p:txBody>
          <a:bodyPr>
            <a:normAutofit/>
          </a:bodyPr>
          <a:lstStyle/>
          <a:p>
            <a:pPr marL="0" indent="0">
              <a:buFont typeface="Arial" charset="0"/>
              <a:buNone/>
              <a:defRPr/>
            </a:pPr>
            <a:r>
              <a:rPr lang="en-US" sz="1600" b="1" dirty="0">
                <a:latin typeface="+mn-lt"/>
              </a:rPr>
              <a:t> </a:t>
            </a:r>
            <a:endParaRPr lang="en-AU" sz="1800" dirty="0" smtClean="0"/>
          </a:p>
          <a:p>
            <a:r>
              <a:rPr lang="en-AU" sz="1800" dirty="0" smtClean="0"/>
              <a:t>The </a:t>
            </a:r>
            <a:r>
              <a:rPr lang="en-AU" sz="1800" b="1" dirty="0" smtClean="0"/>
              <a:t>Workplace Engagement Subcommittee’s </a:t>
            </a:r>
            <a:r>
              <a:rPr lang="en-AU" sz="1800" dirty="0" smtClean="0"/>
              <a:t>focus is to enhance engagement with workplaces across Australia to champion the integration of the HBGW policy agenda.</a:t>
            </a:r>
          </a:p>
          <a:p>
            <a:pPr marL="0" indent="0">
              <a:buNone/>
            </a:pPr>
            <a:r>
              <a:rPr lang="en-AU" sz="1800" dirty="0"/>
              <a:t> </a:t>
            </a:r>
          </a:p>
          <a:p>
            <a:r>
              <a:rPr lang="en-AU" sz="1800" dirty="0" smtClean="0"/>
              <a:t>Key </a:t>
            </a:r>
            <a:r>
              <a:rPr lang="en-AU" sz="1800" b="1" dirty="0"/>
              <a:t>objectives</a:t>
            </a:r>
            <a:r>
              <a:rPr lang="en-AU" sz="1800" dirty="0"/>
              <a:t> of the Workplace Engagement Subcommittee are to:</a:t>
            </a:r>
          </a:p>
          <a:p>
            <a:pPr marL="0" indent="0">
              <a:buNone/>
            </a:pPr>
            <a:r>
              <a:rPr lang="en-AU" sz="1400" dirty="0"/>
              <a:t> </a:t>
            </a:r>
          </a:p>
          <a:p>
            <a:pPr lvl="1">
              <a:buFont typeface="Wingdings" panose="05000000000000000000" pitchFamily="2" charset="2"/>
              <a:buChar char="ü"/>
            </a:pPr>
            <a:r>
              <a:rPr lang="en-AU" sz="1500" dirty="0"/>
              <a:t>Engage with workplaces to implement good practice and maximise people’s access to the HBGW</a:t>
            </a:r>
          </a:p>
          <a:p>
            <a:pPr lvl="1">
              <a:buFont typeface="Wingdings" panose="05000000000000000000" pitchFamily="2" charset="2"/>
              <a:buChar char="ü"/>
            </a:pPr>
            <a:r>
              <a:rPr lang="en-AU" sz="1500" dirty="0"/>
              <a:t>Support workplaces to reframe and refresh activities to increase awareness of, promote and deliver HBGW</a:t>
            </a:r>
          </a:p>
          <a:p>
            <a:pPr lvl="1">
              <a:buFont typeface="Wingdings" panose="05000000000000000000" pitchFamily="2" charset="2"/>
              <a:buChar char="ü"/>
            </a:pPr>
            <a:r>
              <a:rPr lang="en-AU" sz="1500" dirty="0"/>
              <a:t>Establish networks to broaden the awareness that HBGW increases the health and wellbeing of employees</a:t>
            </a:r>
          </a:p>
          <a:p>
            <a:pPr marL="0" indent="0">
              <a:buNone/>
            </a:pPr>
            <a:r>
              <a:rPr lang="en-AU" sz="1600" b="1" dirty="0"/>
              <a:t> </a:t>
            </a:r>
            <a:endParaRPr lang="en-AU" sz="1600" dirty="0"/>
          </a:p>
          <a:p>
            <a:pPr marL="0" indent="0">
              <a:buNone/>
            </a:pPr>
            <a:r>
              <a:rPr lang="en-AU" sz="1400" b="1" dirty="0"/>
              <a:t> </a:t>
            </a:r>
            <a:endParaRPr lang="en-AU" sz="1400" dirty="0" smtClean="0"/>
          </a:p>
          <a:p>
            <a:endParaRPr lang="en-AU" sz="1400" dirty="0"/>
          </a:p>
          <a:p>
            <a:pPr marL="0" indent="0">
              <a:buFont typeface="Arial" charset="0"/>
              <a:buNone/>
              <a:defRPr/>
            </a:pPr>
            <a:endParaRPr lang="en-US" sz="1400" dirty="0"/>
          </a:p>
        </p:txBody>
      </p:sp>
    </p:spTree>
    <p:extLst>
      <p:ext uri="{BB962C8B-B14F-4D97-AF65-F5344CB8AC3E}">
        <p14:creationId xmlns:p14="http://schemas.microsoft.com/office/powerpoint/2010/main" val="1046430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83880" cy="576064"/>
          </a:xfrm>
        </p:spPr>
        <p:txBody>
          <a:bodyPr>
            <a:normAutofit fontScale="90000"/>
          </a:bodyPr>
          <a:lstStyle/>
          <a:p>
            <a:r>
              <a:rPr lang="en-AU" dirty="0" smtClean="0"/>
              <a:t>Shared Agenda</a:t>
            </a:r>
            <a:endParaRPr lang="en-AU"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19672" y="3933056"/>
            <a:ext cx="604914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052" y="4725144"/>
            <a:ext cx="189900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97361" y="1412776"/>
            <a:ext cx="8064896" cy="2308324"/>
          </a:xfrm>
          <a:prstGeom prst="rect">
            <a:avLst/>
          </a:prstGeom>
        </p:spPr>
        <p:txBody>
          <a:bodyPr wrap="square">
            <a:spAutoFit/>
          </a:bodyPr>
          <a:lstStyle/>
          <a:p>
            <a:r>
              <a:rPr lang="en-AU" dirty="0"/>
              <a:t>At the heart of the </a:t>
            </a:r>
            <a:r>
              <a:rPr lang="en-AU" b="1" dirty="0"/>
              <a:t>Australian Consensus Statement on the Health Benefits of Work</a:t>
            </a:r>
            <a:r>
              <a:rPr lang="en-AU" dirty="0"/>
              <a:t> is a shared desire to improve the welfare of individuals, families and communities.</a:t>
            </a:r>
          </a:p>
          <a:p>
            <a:endParaRPr lang="en-AU" b="1" dirty="0" smtClean="0"/>
          </a:p>
          <a:p>
            <a:endParaRPr lang="en-AU" b="1" dirty="0"/>
          </a:p>
          <a:p>
            <a:r>
              <a:rPr lang="en-AU" b="1" dirty="0" smtClean="0"/>
              <a:t>Employers </a:t>
            </a:r>
            <a:r>
              <a:rPr lang="en-AU" dirty="0"/>
              <a:t>are a central stakeholder in the shared agenda to positively influence and drive outcomes in the promotion and awareness of the health benefits of good work.  </a:t>
            </a:r>
          </a:p>
        </p:txBody>
      </p:sp>
    </p:spTree>
    <p:extLst>
      <p:ext uri="{BB962C8B-B14F-4D97-AF65-F5344CB8AC3E}">
        <p14:creationId xmlns:p14="http://schemas.microsoft.com/office/powerpoint/2010/main" val="107286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34" y="1196752"/>
            <a:ext cx="8209607" cy="5904508"/>
          </a:xfrm>
        </p:spPr>
        <p:txBody>
          <a:bodyPr>
            <a:normAutofit/>
          </a:bodyPr>
          <a:lstStyle/>
          <a:p>
            <a:pPr marL="0" indent="0">
              <a:buNone/>
              <a:defRPr/>
            </a:pPr>
            <a:r>
              <a:rPr lang="en-US" sz="1800" dirty="0" smtClean="0"/>
              <a:t>   </a:t>
            </a:r>
          </a:p>
          <a:p>
            <a:pPr marL="0" indent="0">
              <a:buNone/>
              <a:defRPr/>
            </a:pPr>
            <a:r>
              <a:rPr lang="en-US" sz="1800" dirty="0"/>
              <a:t> </a:t>
            </a:r>
            <a:r>
              <a:rPr lang="en-US" sz="1800" dirty="0" smtClean="0"/>
              <a:t>  </a:t>
            </a:r>
          </a:p>
          <a:p>
            <a:pPr marL="0" indent="0">
              <a:buNone/>
              <a:defRPr/>
            </a:pPr>
            <a:endParaRPr lang="en-US" sz="1800" dirty="0" smtClean="0"/>
          </a:p>
          <a:p>
            <a:pPr marL="283464" lvl="1" indent="0">
              <a:buNone/>
              <a:defRPr/>
            </a:pPr>
            <a:endParaRPr lang="en-US" sz="1600" b="1" i="1" dirty="0" smtClean="0">
              <a:solidFill>
                <a:srgbClr val="0070C0"/>
              </a:solidFill>
            </a:endParaRPr>
          </a:p>
          <a:p>
            <a:pPr marL="283464" lvl="1" indent="0">
              <a:buNone/>
              <a:defRPr/>
            </a:pPr>
            <a:endParaRPr lang="en-US" sz="1600" b="1" i="1" dirty="0">
              <a:solidFill>
                <a:srgbClr val="0070C0"/>
              </a:solidFill>
            </a:endParaRPr>
          </a:p>
          <a:p>
            <a:pPr marL="283464" lvl="1" indent="0">
              <a:buNone/>
              <a:defRPr/>
            </a:pPr>
            <a:endParaRPr lang="en-US" sz="1600" b="1" i="1" dirty="0" smtClean="0">
              <a:solidFill>
                <a:srgbClr val="0070C0"/>
              </a:solidFill>
            </a:endParaRPr>
          </a:p>
          <a:p>
            <a:pPr marL="283464" lvl="1" indent="0">
              <a:buNone/>
              <a:defRPr/>
            </a:pPr>
            <a:endParaRPr lang="en-US" sz="1600" b="1" i="1" dirty="0">
              <a:solidFill>
                <a:srgbClr val="0070C0"/>
              </a:solidFill>
            </a:endParaRPr>
          </a:p>
          <a:p>
            <a:pPr marL="283464" lvl="1" indent="0">
              <a:buNone/>
              <a:defRPr/>
            </a:pPr>
            <a:endParaRPr lang="en-US" sz="1600" b="1" i="1" dirty="0" smtClean="0">
              <a:solidFill>
                <a:srgbClr val="0070C0"/>
              </a:solidFill>
            </a:endParaRPr>
          </a:p>
          <a:p>
            <a:pPr marL="283464" lvl="1" indent="0" algn="ctr">
              <a:buNone/>
              <a:defRPr/>
            </a:pPr>
            <a:r>
              <a:rPr lang="en-US" sz="1600" b="1" i="1" dirty="0" smtClean="0">
                <a:solidFill>
                  <a:srgbClr val="0070C0"/>
                </a:solidFill>
              </a:rPr>
              <a:t>There is </a:t>
            </a:r>
            <a:r>
              <a:rPr lang="en-US" sz="1600" b="1" i="1" dirty="0">
                <a:solidFill>
                  <a:srgbClr val="0070C0"/>
                </a:solidFill>
              </a:rPr>
              <a:t>m</a:t>
            </a:r>
            <a:r>
              <a:rPr lang="en-US" sz="1600" b="1" i="1" dirty="0" smtClean="0">
                <a:solidFill>
                  <a:srgbClr val="0070C0"/>
                </a:solidFill>
              </a:rPr>
              <a:t>ovement in the industry; an opportunity for us as employers to join and contribute</a:t>
            </a:r>
          </a:p>
          <a:p>
            <a:pPr lvl="1">
              <a:buSzPct val="114000"/>
              <a:buFont typeface="Arial" panose="020B0604020202020204" pitchFamily="34" charset="0"/>
              <a:buChar char="•"/>
            </a:pPr>
            <a:r>
              <a:rPr lang="en-US" sz="1400" dirty="0" smtClean="0"/>
              <a:t>Workers’ Compensation Regulator driving change with the introduction of the New Medical Certificate</a:t>
            </a:r>
          </a:p>
          <a:p>
            <a:pPr lvl="1">
              <a:buSzPct val="114000"/>
              <a:buFont typeface="Arial" panose="020B0604020202020204" pitchFamily="34" charset="0"/>
              <a:buChar char="•"/>
            </a:pPr>
            <a:r>
              <a:rPr lang="en-US" sz="1400" dirty="0"/>
              <a:t>R</a:t>
            </a:r>
            <a:r>
              <a:rPr lang="en-US" sz="1400" dirty="0" smtClean="0"/>
              <a:t>ehabilitation for non-work related injuries</a:t>
            </a:r>
          </a:p>
          <a:p>
            <a:pPr lvl="1">
              <a:buSzPct val="114000"/>
              <a:buFont typeface="Arial" panose="020B0604020202020204" pitchFamily="34" charset="0"/>
              <a:buChar char="•"/>
            </a:pPr>
            <a:r>
              <a:rPr lang="en-US" sz="1400" dirty="0" smtClean="0"/>
              <a:t>Life Insurance integrating HBGW and working collaboratively with other insurers</a:t>
            </a:r>
            <a:endParaRPr lang="en-AU" sz="1400" dirty="0"/>
          </a:p>
          <a:p>
            <a:pPr marL="0" indent="0">
              <a:buNone/>
            </a:pPr>
            <a:r>
              <a:rPr lang="en-AU" sz="1800" dirty="0"/>
              <a:t> </a:t>
            </a:r>
            <a:endParaRPr lang="en-AU" sz="1800" dirty="0" smtClean="0"/>
          </a:p>
          <a:p>
            <a:endParaRPr lang="en-AU" sz="1400" dirty="0"/>
          </a:p>
          <a:p>
            <a:pPr marL="0" indent="0">
              <a:buFont typeface="Arial" charset="0"/>
              <a:buNone/>
              <a:defRPr/>
            </a:pPr>
            <a:endParaRPr lang="en-US" sz="1400" dirty="0"/>
          </a:p>
        </p:txBody>
      </p:sp>
      <p:sp>
        <p:nvSpPr>
          <p:cNvPr id="4" name="Title 1"/>
          <p:cNvSpPr>
            <a:spLocks noGrp="1"/>
          </p:cNvSpPr>
          <p:nvPr>
            <p:ph type="title"/>
          </p:nvPr>
        </p:nvSpPr>
        <p:spPr>
          <a:xfrm>
            <a:off x="539552" y="476672"/>
            <a:ext cx="8183880" cy="576064"/>
          </a:xfrm>
        </p:spPr>
        <p:txBody>
          <a:bodyPr>
            <a:normAutofit fontScale="90000"/>
          </a:bodyPr>
          <a:lstStyle/>
          <a:p>
            <a:r>
              <a:rPr lang="en-AU" sz="2800" dirty="0" smtClean="0"/>
              <a:t>Sustainable Behavioural Change Imperative</a:t>
            </a:r>
            <a:endParaRPr lang="en-AU"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24744"/>
            <a:ext cx="444998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99792" y="1484784"/>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Arrow Connector 6"/>
          <p:cNvCxnSpPr/>
          <p:nvPr/>
        </p:nvCxnSpPr>
        <p:spPr>
          <a:xfrm>
            <a:off x="3419872" y="1664804"/>
            <a:ext cx="2664296" cy="8060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715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498080" cy="936104"/>
          </a:xfrm>
          <a:noFill/>
        </p:spPr>
        <p:txBody>
          <a:bodyPr>
            <a:noAutofit/>
          </a:bodyPr>
          <a:lstStyle/>
          <a:p>
            <a:pPr algn="ctr"/>
            <a:r>
              <a:rPr lang="en-US" sz="2800" dirty="0" smtClean="0"/>
              <a:t>Delivering Outcomes for Business through HBGW initiatives</a:t>
            </a:r>
            <a:endParaRPr lang="en-AU"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7920880" cy="299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79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3768" y="3696456"/>
            <a:ext cx="6326520" cy="1368152"/>
          </a:xfrm>
        </p:spPr>
        <p:txBody>
          <a:bodyPr>
            <a:normAutofit fontScale="85000" lnSpcReduction="20000"/>
          </a:bodyPr>
          <a:lstStyle/>
          <a:p>
            <a:pPr algn="r"/>
            <a:endParaRPr lang="en-US" sz="5600" dirty="0"/>
          </a:p>
          <a:p>
            <a:pPr algn="r"/>
            <a:r>
              <a:rPr lang="en-US" sz="6400" b="1" dirty="0"/>
              <a:t> </a:t>
            </a:r>
            <a:endParaRPr lang="en-AU" sz="6400" b="1" dirty="0"/>
          </a:p>
        </p:txBody>
      </p:sp>
      <p:pic>
        <p:nvPicPr>
          <p:cNvPr id="10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61095"/>
            <a:ext cx="8136903"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4" descr="AFO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5157192"/>
            <a:ext cx="18288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descr="RACP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5085184"/>
            <a:ext cx="1241425" cy="936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5"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1043608" y="3861048"/>
            <a:ext cx="6984776" cy="954107"/>
          </a:xfrm>
          <a:prstGeom prst="rect">
            <a:avLst/>
          </a:prstGeom>
          <a:noFill/>
        </p:spPr>
        <p:txBody>
          <a:bodyPr wrap="square" rtlCol="0">
            <a:spAutoFit/>
          </a:bodyPr>
          <a:lstStyle/>
          <a:p>
            <a:pPr algn="ctr"/>
            <a:r>
              <a:rPr lang="en-AU" sz="2800" b="1" dirty="0" smtClean="0">
                <a:solidFill>
                  <a:srgbClr val="0070C0"/>
                </a:solidFill>
              </a:rPr>
              <a:t>How do we translate HBGW into Sustainable Behavioural Change?</a:t>
            </a:r>
            <a:endParaRPr lang="en-AU" sz="2800" b="1" dirty="0">
              <a:solidFill>
                <a:srgbClr val="0070C0"/>
              </a:solidFill>
            </a:endParaRPr>
          </a:p>
        </p:txBody>
      </p:sp>
    </p:spTree>
    <p:extLst>
      <p:ext uri="{BB962C8B-B14F-4D97-AF65-F5344CB8AC3E}">
        <p14:creationId xmlns:p14="http://schemas.microsoft.com/office/powerpoint/2010/main" val="3260081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89960CF-9239-4220-9465-12A4532FCB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Product overview presentation</Template>
  <TotalTime>0</TotalTime>
  <Words>2503</Words>
  <Application>Microsoft Office PowerPoint</Application>
  <PresentationFormat>On-screen Show (4:3)</PresentationFormat>
  <Paragraphs>338</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Australian Health Benefits of Good Work  Signatory Steering Group</vt:lpstr>
      <vt:lpstr>PowerPoint Presentation</vt:lpstr>
      <vt:lpstr>PowerPoint Presentation</vt:lpstr>
      <vt:lpstr>PowerPoint Presentation</vt:lpstr>
      <vt:lpstr>PowerPoint Presentation</vt:lpstr>
      <vt:lpstr>Shared Agenda</vt:lpstr>
      <vt:lpstr>Sustainable Behavioural Change Imperative</vt:lpstr>
      <vt:lpstr>Delivering Outcomes for Business through HBGW initiatives</vt:lpstr>
      <vt:lpstr>PowerPoint Presentation</vt:lpstr>
      <vt:lpstr>Become a HBGW Signatory Organisation</vt:lpstr>
      <vt:lpstr>Resources Available</vt:lpstr>
      <vt:lpstr>Realising the HBGW Business Case</vt:lpstr>
      <vt:lpstr>Scope of the Business Plan</vt:lpstr>
      <vt:lpstr>Other Initiatives…</vt:lpstr>
      <vt:lpstr>Working together…</vt:lpstr>
      <vt:lpstr>Contact Points</vt:lpstr>
      <vt:lpstr>PowerPoint Presentation</vt:lpstr>
      <vt:lpstr>Australian Health Benefits of Good Work  Signatory Steering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2015-11-15T01:26:21Z</dcterms:created>
  <dcterms:modified xsi:type="dcterms:W3CDTF">2016-08-16T11:23:26Z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TC100902499990</vt:lpwstr>
  </property>
</Properties>
</file>